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Full stack focuses on backend and uses bootstrap, full stack UX focuses on development but can use UX </a:t>
            </a:r>
          </a:p>
          <a:p>
            <a:pPr/>
          </a:p>
          <a:p>
            <a:pPr/>
            <a:r>
              <a:t>Help know when to suggest bringing in dedicated UX resources</a:t>
            </a:r>
          </a:p>
          <a:p>
            <a:pPr/>
          </a:p>
          <a:p>
            <a:pPr/>
            <a:r>
              <a:t>Able to fill in small gaps when a button design is missing or a screen wasn’t mocked out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Many of these tools use the same keyboard shortcuts and layout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High fidelity and interactive gives users and stakeholders a better view at our vision</a:t>
            </a:r>
          </a:p>
          <a:p>
            <a:pPr/>
          </a:p>
          <a:p>
            <a:pPr/>
            <a:r>
              <a:t>Designs are much faster and cheaper to iterate on that code, and its very rare in UX to get it 100% right the first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Next slide is about following along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Switch over to Figma, show people how to copy the file to their account and then start designing and prototyping.</a:t>
            </a:r>
          </a:p>
          <a:p>
            <a:pPr/>
          </a:p>
          <a:p>
            <a:pPr/>
            <a:r>
              <a:t>You will use the file we build together later on, so please try to keep up!</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Go through this with the class before you start designing!!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We obviously have some usability issues with the prototype we just built, and that was definitely on purpose.</a:t>
            </a:r>
          </a:p>
          <a:p>
            <a:pPr/>
          </a:p>
          <a:p>
            <a:pPr/>
            <a:r>
              <a:t>Later on in the workshop you will work in your groups to discover and solve some of these issues.</a:t>
            </a:r>
          </a:p>
          <a:p>
            <a:pPr/>
          </a:p>
          <a:p>
            <a:pPr/>
            <a:r>
              <a:t>But first we need to introduce some tools that can be used to determine if what we built is the right thing, or if we missed the mark and built something filled with issues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Two categorizations of research data, quantitative and qualitative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Data is collected in the form of one or more metrics</a:t>
            </a:r>
          </a:p>
          <a:p>
            <a:pPr/>
          </a:p>
          <a:p>
            <a:pPr/>
            <a:r>
              <a:t>Mention google analytics as well</a:t>
            </a:r>
          </a:p>
          <a:p>
            <a:pPr/>
          </a:p>
          <a:p>
            <a:pPr/>
            <a:r>
              <a:t>A/B testing - Compare two variants of a website/page/etc and analyze success statistics to determine which is more effective</a:t>
            </a:r>
          </a:p>
          <a:p>
            <a:pPr/>
          </a:p>
          <a:p>
            <a:pPr/>
            <a:r>
              <a:t>Card sorting - Technique for having users categorize subject matter. Can be done with pre-assigned categories, or with the user defining the categories. Useful for site navigation.</a:t>
            </a:r>
          </a:p>
          <a:p>
            <a:pPr/>
          </a:p>
          <a:p>
            <a:pPr/>
            <a:r>
              <a:t>Eye tracking - Method in which a users eyes are monitored while they use a website or app. This allows the researcher to see hotspots where the user starred looking for something, as well as the path of the users focus when trying to find a goal.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Can be harder because its more conversational, requires more manpower and harder to analyze</a:t>
            </a:r>
          </a:p>
          <a:p>
            <a:pPr/>
          </a:p>
          <a:p>
            <a:pPr/>
            <a:r>
              <a:t>User interview - Conversational technique among a researcher and a user that is used to gather requirements, observe how a user interacts with a product, their goals, motivations and pain points.</a:t>
            </a:r>
          </a:p>
          <a:p>
            <a:pPr/>
          </a:p>
          <a:p>
            <a:pPr/>
            <a:r>
              <a:t>Focus group - Conversational technique among multiple users with a moderator that seeks to uncover goals, motivations, and other feelings.</a:t>
            </a:r>
          </a:p>
          <a:p>
            <a:pPr/>
          </a:p>
          <a:p>
            <a:pPr/>
            <a:r>
              <a:t>Usability study - Seeks to evaluate the usability of an existing product or prototype.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Two categories of research which we can apply data to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 work in UX and thus have a lot of UX designers and researchers that have been able to teach me their side of things</a:t>
            </a:r>
          </a:p>
          <a:p>
            <a:pPr/>
          </a:p>
          <a:p>
            <a:pPr/>
            <a:r>
              <a:t>So I’ve been able to bring this to my client work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First step of building a product</a:t>
            </a:r>
          </a:p>
          <a:p>
            <a:pPr/>
          </a:p>
          <a:p>
            <a:pPr/>
            <a:r>
              <a:t>Instead of jumping headfirst into development and causing expensive rework, talk to users and discover what they really need</a:t>
            </a:r>
          </a:p>
          <a:p>
            <a:pPr/>
          </a:p>
          <a:p>
            <a:pPr/>
          </a:p>
          <a:p>
            <a:pPr/>
            <a:r>
              <a:t>I conducted interviews in what I mentioned earlier</a:t>
            </a:r>
          </a:p>
          <a:p>
            <a:pPr/>
          </a:p>
          <a:p>
            <a:pPr/>
            <a:r>
              <a:t>Talk about how user interviews unveiled users using the user management screen as a report to show managers who hadn’t been logging in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Confirms what you built meets the users needs and that you didn’t introduce any new issues</a:t>
            </a:r>
          </a:p>
          <a:p>
            <a:pPr/>
          </a:p>
          <a:p>
            <a:pPr/>
            <a:r>
              <a:t>Talk about redesigns that have broken workflows and caused more issues down the line for users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In the next part of the workshop you will break into teams and conduct your own UX Research by performing a usability study.</a:t>
            </a:r>
          </a:p>
          <a:p>
            <a:pPr/>
          </a:p>
          <a:p>
            <a:pPr/>
            <a:r>
              <a:t>This is evaluative research and a qualitative methodology </a:t>
            </a:r>
          </a:p>
          <a:p>
            <a:pPr/>
          </a:p>
          <a:p>
            <a:pPr/>
            <a:r>
              <a:t>First, let’s learn what a usability study is.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Tasks should represent common things people would do with the product</a:t>
            </a:r>
          </a:p>
          <a:p>
            <a:pPr/>
          </a:p>
          <a:p>
            <a:pPr/>
            <a:r>
              <a:t>Moderator explains the study, guides through the tasks and asks follow-up questions</a:t>
            </a:r>
          </a:p>
          <a:p>
            <a:pPr/>
          </a:p>
          <a:p>
            <a:pPr/>
            <a:r>
              <a:t>Participants should represent the actual users of the product as much as possible</a:t>
            </a:r>
          </a:p>
          <a:p>
            <a:pPr/>
          </a:p>
          <a:p>
            <a:pPr/>
            <a:r>
              <a:t>TASKS ARE EXPLAINED ON NEXT SLIDE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Today your initial tasks will be provided, but you are free to add another during the second usability study</a:t>
            </a:r>
          </a:p>
          <a:p>
            <a:pPr/>
          </a:p>
          <a:p>
            <a:pPr/>
            <a:r>
              <a:t>Your tasks should be simple to understand but not so specific that they tell the user exactly what to do</a:t>
            </a:r>
          </a:p>
          <a:p>
            <a:pPr/>
          </a:p>
          <a:p>
            <a:pPr/>
            <a:r>
              <a:t>Give an example of “Click products then the first shirt then add to card” versus “purchase a red shirt”</a:t>
            </a:r>
          </a:p>
          <a:p>
            <a:pPr/>
          </a:p>
          <a:p>
            <a:pPr/>
            <a:r>
              <a:t>The goal of the tasks is to verify your design meets the requirements you outlined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These two tasks are testing the requirements from earlier. Specifically, can the user browse rides and find one to a specific hotel at a specific time.</a:t>
            </a:r>
          </a:p>
          <a:p>
            <a:pPr/>
          </a:p>
          <a:p>
            <a:pPr/>
            <a:r>
              <a:t>Next, can the user find a previously booked ride, cancel it, and select a new ride.</a:t>
            </a:r>
          </a:p>
          <a:p>
            <a:pPr/>
          </a:p>
          <a:p>
            <a:pPr/>
            <a:r>
              <a:t>Your tasks should seek to verify the requirements that you have gathered.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All group members should review their role descriptions on the workshop website.</a:t>
            </a:r>
          </a:p>
          <a:p>
            <a:pPr/>
          </a:p>
          <a:p>
            <a:pPr/>
            <a:r>
              <a:t>User, familiarize yourself with the empathy map to get yourself in the mindset of a user for this feature. Feel free to reference the empathy map during the usability study. Make sure to call out stuff that you as the user find confusing or think is missing.</a:t>
            </a:r>
          </a:p>
          <a:p>
            <a:pPr/>
          </a:p>
          <a:p>
            <a:pPr/>
            <a:r>
              <a:t>Researcher, provide the user with the tasks in your role description and follow the script to conduct the usability study.</a:t>
            </a:r>
          </a:p>
          <a:p>
            <a:pPr/>
          </a:p>
          <a:p>
            <a:pPr/>
            <a:r>
              <a:t>Note taker, record any questions and responses that seem important, and keep track of when the user gets stuck or has a suggestion.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Next up you will be analyzing the results from your usability studies to discover what worked about the prototype, and what was missing. From this you will create a set of tasks that you will work on to improve the design and prototype.</a:t>
            </a:r>
          </a:p>
          <a:p>
            <a:pPr/>
          </a:p>
          <a:p>
            <a:pPr/>
            <a:r>
              <a:t>So lets see how to analyze the results from the usability studies.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Take a look at everything your users struggled with or desired that the prototype could do.</a:t>
            </a:r>
          </a:p>
          <a:p>
            <a:pPr/>
          </a:p>
          <a:p>
            <a:pPr/>
            <a:r>
              <a:t>Find common themes</a:t>
            </a:r>
          </a:p>
          <a:p>
            <a:pPr/>
          </a:p>
          <a:p>
            <a:pPr/>
            <a:r>
              <a:t>These responses indicate we have some usability issues to solve for.</a:t>
            </a:r>
          </a:p>
          <a:p>
            <a:pPr/>
          </a:p>
          <a:p>
            <a:pPr/>
            <a:r>
              <a:t>For the last one, its not possible to edit a ride, so we shouldn’t promise to our users that we will make every change they point out during a usability study.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Start with the sample size, sourcing as well as the procedure used to gather results</a:t>
            </a:r>
          </a:p>
          <a:p>
            <a:pPr/>
          </a:p>
          <a:p>
            <a:pPr/>
            <a:r>
              <a:t>Detail issues the users ran into, frustrations expressed, along with suggestions for fixing these issues</a:t>
            </a:r>
          </a:p>
          <a:p>
            <a:pPr/>
          </a:p>
          <a:p>
            <a:pPr/>
            <a:r>
              <a:t>This can be presented to stakeholders and used to iterate on designs and prototypes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We had been shooting in the dark when building new features </a:t>
            </a:r>
          </a:p>
          <a:p>
            <a:pPr/>
          </a:p>
          <a:p>
            <a:pPr/>
            <a:r>
              <a:t>Client had never brought on a researcher</a:t>
            </a:r>
          </a:p>
          <a:p>
            <a:pPr/>
          </a:p>
          <a:p>
            <a:pPr/>
            <a:r>
              <a:t>Conducted interviews to gather requirements on what customers needed to better perform their jobs</a:t>
            </a:r>
          </a:p>
          <a:p>
            <a:pPr/>
          </a:p>
          <a:p>
            <a:pPr/>
            <a:r>
              <a:t>Used requirements to create design and prototype. Led usability studies to validate designs, went through multiple iterations </a:t>
            </a:r>
          </a:p>
          <a:p>
            <a:pPr/>
          </a:p>
          <a:p>
            <a:pPr/>
            <a:r>
              <a:t>Customers get something that truly helps them better perform their day to day, and they feel like their voice is being heard since they are part of the process.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Now back in your groups, type up a very simple findings report with your group members. Look through your notes and discuss issues you found with the prototype, confusions the user ran into, and possible ways to remedy these.</a:t>
            </a:r>
          </a:p>
          <a:p>
            <a:pPr/>
          </a:p>
          <a:p>
            <a:pPr/>
            <a:r>
              <a:t>You should have at least 3 requirements that specify changes to be made to the feature by the end of this section. In the next section, you will use the requirements to guide design and prototype changes.</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These 3 sample requirements are listed on the webpage under section “2 - Analyze usability study results”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Quickly sketch out each page and include changes that will meet the requirements your group came up with to fix issues from the usability study.</a:t>
            </a:r>
          </a:p>
          <a:p>
            <a:pPr/>
          </a:p>
          <a:p>
            <a:pPr/>
            <a:r>
              <a:t>You will be implementing these changes in figma later on within an hour so keep the solution doable!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Each group member should independently implement the design and prototype changes in their own Figma files.</a:t>
            </a:r>
          </a:p>
          <a:p>
            <a:pPr/>
          </a:p>
          <a:p>
            <a:pPr/>
            <a:r>
              <a:t>Work together to help each other out if someone gets stuck.</a:t>
            </a:r>
          </a:p>
          <a:p>
            <a:pPr/>
          </a:p>
          <a:p>
            <a:pPr/>
            <a:r>
              <a:t>Update the design to match your sketch, and then reconnect the prototype to ensure the user can still complete the 2 tasks in the usability study</a:t>
            </a:r>
          </a:p>
          <a:p>
            <a:pPr/>
          </a:p>
          <a:p>
            <a:pPr/>
            <a:r>
              <a:t>At the end, the group will use the most complete prototype to conduct a second usability study.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Feel free to go off script this time, and run through a different task if your group has come up with one!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Do a happy dance, you got through it!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Present to stakeholders (time allowing)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So let’s introduce this prototype you’ll be adding a feature to!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At this point, switch over to Figma to show the scheduling app prototype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“Conference” has said they want to add a feature that really draws people into the app</a:t>
            </a:r>
          </a:p>
          <a:p>
            <a:pPr/>
          </a:p>
          <a:p>
            <a:pPr/>
            <a:r>
              <a:t>Shuttle doesn’t hit all the hotels, and Lyft/Uber is limited, so let’s add a CodeMash specific Rideshare feature!</a:t>
            </a:r>
          </a:p>
          <a:p>
            <a:pPr/>
          </a:p>
          <a:p>
            <a:pPr/>
            <a:r>
              <a:t>Our first step is to figure out what the typical conference attendees would like to see from this feature, so let’s meet paul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Paul is an average conference attendee. He’s very technical, and he likes to partake in drinks.</a:t>
            </a:r>
          </a:p>
          <a:p>
            <a:pPr/>
          </a:p>
          <a:p>
            <a:pPr/>
            <a:r>
              <a:t>This is Paul’s empathy map. And empathy map lists out the things Paul says, thinks, feels and does in regards to our Rideshare feature.</a:t>
            </a:r>
          </a:p>
          <a:p>
            <a:pPr/>
          </a:p>
          <a:p>
            <a:pPr/>
            <a:r>
              <a:t>The things that Paul says around coworkers, friends and fellow conference attendees are:</a:t>
            </a:r>
          </a:p>
          <a:p>
            <a:pPr/>
            <a:r>
              <a:t>“How are you getting back to the hotel”</a:t>
            </a:r>
          </a:p>
          <a:p>
            <a:pPr/>
            <a:r>
              <a:t>“I want to join the party, but don’t want to drive”</a:t>
            </a:r>
          </a:p>
          <a:p>
            <a:pPr/>
            <a:r>
              <a:t>“Do you think ride sharing is safe”</a:t>
            </a:r>
          </a:p>
          <a:p>
            <a:pPr/>
            <a:r>
              <a:t>“Whats the cheapest option for a ride”</a:t>
            </a:r>
          </a:p>
          <a:p>
            <a:pPr/>
          </a:p>
          <a:p>
            <a:pPr/>
            <a:r>
              <a:t>The thoughts going through Paul’s mind are:</a:t>
            </a:r>
          </a:p>
          <a:p>
            <a:pPr/>
            <a:r>
              <a:t>“Will the driver be friendly”</a:t>
            </a:r>
          </a:p>
          <a:p>
            <a:pPr/>
            <a:r>
              <a:t>“What if I’m late to the ride I booked”</a:t>
            </a:r>
          </a:p>
          <a:p>
            <a:pPr/>
            <a:r>
              <a:t>“I don’t want to spend too much money on a ride”</a:t>
            </a:r>
          </a:p>
          <a:p>
            <a:pPr/>
          </a:p>
          <a:p>
            <a:pPr/>
          </a:p>
          <a:p>
            <a:pPr/>
            <a:r>
              <a:t>Paul’s feeling while using the feature are:</a:t>
            </a:r>
          </a:p>
          <a:p>
            <a:pPr/>
            <a:r>
              <a:t>“Unsure”</a:t>
            </a:r>
          </a:p>
          <a:p>
            <a:pPr/>
            <a:r>
              <a:t>“worried”</a:t>
            </a:r>
          </a:p>
          <a:p>
            <a:pPr/>
            <a:r>
              <a:t>“Relieved”</a:t>
            </a:r>
          </a:p>
          <a:p>
            <a:pPr/>
          </a:p>
          <a:p>
            <a:pPr/>
            <a:r>
              <a:t>The things Paul does while using the feature are:</a:t>
            </a:r>
          </a:p>
          <a:p>
            <a:pPr/>
            <a:r>
              <a:t>“Compares prices with Uber and Lyft”</a:t>
            </a:r>
          </a:p>
          <a:p>
            <a:pPr/>
            <a:r>
              <a:t>“Ask friends for a ride”</a:t>
            </a:r>
          </a:p>
          <a:p>
            <a:pPr/>
            <a:r>
              <a:t>“Compares driver profiles”</a:t>
            </a:r>
          </a:p>
          <a:p>
            <a:pPr/>
            <a:r>
              <a:t>“Searches for rides going to his hotel”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From the empathy map, we can extract some basic requirements.</a:t>
            </a:r>
          </a:p>
          <a:p>
            <a:pPr/>
          </a:p>
          <a:p>
            <a:pPr/>
            <a:r>
              <a:t>Now there are more requirements we could come up with, and hopefully you will during your usability study</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Shape 12"/>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Shape 13"/>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Shape 14"/>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hape 15"/>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Shape 102"/>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Shape 103"/>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hape 104"/>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Shape 111"/>
          <p:cNvSpPr/>
          <p:nvPr>
            <p:ph type="pic" sz="half" idx="13"/>
          </p:nvPr>
        </p:nvSpPr>
        <p:spPr>
          <a:xfrm>
            <a:off x="5463161" y="-90805"/>
            <a:ext cx="8585201" cy="5043805"/>
          </a:xfrm>
          <a:prstGeom prst="rect">
            <a:avLst/>
          </a:prstGeom>
        </p:spPr>
        <p:txBody>
          <a:bodyPr lIns="91439" tIns="45719" rIns="91439" bIns="45719">
            <a:noAutofit/>
          </a:bodyPr>
          <a:lstStyle/>
          <a:p>
            <a:pPr/>
          </a:p>
        </p:txBody>
      </p:sp>
      <p:sp>
        <p:nvSpPr>
          <p:cNvPr id="112" name="Shape 112"/>
          <p:cNvSpPr/>
          <p:nvPr>
            <p:ph type="pic" sz="half" idx="14"/>
          </p:nvPr>
        </p:nvSpPr>
        <p:spPr>
          <a:xfrm>
            <a:off x="5918717" y="4660900"/>
            <a:ext cx="7669766" cy="5219700"/>
          </a:xfrm>
          <a:prstGeom prst="rect">
            <a:avLst/>
          </a:prstGeom>
        </p:spPr>
        <p:txBody>
          <a:bodyPr lIns="91439" tIns="45719" rIns="91439" bIns="45719">
            <a:noAutofit/>
          </a:bodyPr>
          <a:lstStyle/>
          <a:p>
            <a:pPr/>
          </a:p>
        </p:txBody>
      </p:sp>
      <p:sp>
        <p:nvSpPr>
          <p:cNvPr id="113" name="Shape 113"/>
          <p:cNvSpPr/>
          <p:nvPr>
            <p:ph type="pic" idx="15"/>
          </p:nvPr>
        </p:nvSpPr>
        <p:spPr>
          <a:xfrm>
            <a:off x="-1016000" y="-12700"/>
            <a:ext cx="8860898" cy="9779000"/>
          </a:xfrm>
          <a:prstGeom prst="rect">
            <a:avLst/>
          </a:prstGeom>
        </p:spPr>
        <p:txBody>
          <a:bodyPr lIns="91439" tIns="45719" rIns="91439" bIns="45719">
            <a:noAutofit/>
          </a:bodyPr>
          <a:lstStyle/>
          <a:p>
            <a:pPr/>
          </a:p>
        </p:txBody>
      </p:sp>
      <p:sp>
        <p:nvSpPr>
          <p:cNvPr id="114" name="Shape 114"/>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Shape 121"/>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Shape 122"/>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Shape 123"/>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Shape 124"/>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hape 125"/>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Shape 132"/>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Shape 133"/>
          <p:cNvSpPr/>
          <p:nvPr>
            <p:ph type="pic" idx="14"/>
          </p:nvPr>
        </p:nvSpPr>
        <p:spPr>
          <a:xfrm>
            <a:off x="-1016000" y="-12700"/>
            <a:ext cx="8860898" cy="9779000"/>
          </a:xfrm>
          <a:prstGeom prst="rect">
            <a:avLst/>
          </a:prstGeom>
        </p:spPr>
        <p:txBody>
          <a:bodyPr lIns="91439" tIns="45719" rIns="91439" bIns="45719">
            <a:noAutofit/>
          </a:bodyPr>
          <a:lstStyle/>
          <a:p>
            <a:pPr/>
          </a:p>
        </p:txBody>
      </p:sp>
      <p:sp>
        <p:nvSpPr>
          <p:cNvPr id="134" name="Shape 134"/>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hape 135"/>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Shape 142"/>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143" name="Shape 143"/>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hape 150"/>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hape 157"/>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Shape 22"/>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23" name="Shape 23"/>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Shape 24"/>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Shape 25"/>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hape 26"/>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Shape 33"/>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Shape 34"/>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Shape 35"/>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hape 36"/>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Shape 43"/>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hape 44"/>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Shape 51"/>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Shape 52"/>
          <p:cNvSpPr/>
          <p:nvPr>
            <p:ph type="pic" idx="13"/>
          </p:nvPr>
        </p:nvSpPr>
        <p:spPr>
          <a:xfrm>
            <a:off x="-1016000" y="-12700"/>
            <a:ext cx="8860898" cy="9779000"/>
          </a:xfrm>
          <a:prstGeom prst="rect">
            <a:avLst/>
          </a:prstGeom>
        </p:spPr>
        <p:txBody>
          <a:bodyPr lIns="91439" tIns="45719" rIns="91439" bIns="45719">
            <a:noAutofit/>
          </a:bodyPr>
          <a:lstStyle/>
          <a:p>
            <a:pPr/>
          </a:p>
        </p:txBody>
      </p:sp>
      <p:sp>
        <p:nvSpPr>
          <p:cNvPr id="53" name="Shape 53"/>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Shape 54"/>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hape 55"/>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Shape 62"/>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Shape 63"/>
          <p:cNvSpPr txBox="1"/>
          <p:nvPr>
            <p:ph type="title"/>
          </p:nvPr>
        </p:nvSpPr>
        <p:spPr>
          <a:prstGeom prst="rect">
            <a:avLst/>
          </a:prstGeom>
        </p:spPr>
        <p:txBody>
          <a:bodyPr/>
          <a:lstStyle/>
          <a:p>
            <a:pPr/>
            <a:r>
              <a:t>Title Text</a:t>
            </a:r>
          </a:p>
        </p:txBody>
      </p:sp>
      <p:sp>
        <p:nvSpPr>
          <p:cNvPr id="64" name="Shape 64"/>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Shape 71"/>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Shape 72"/>
          <p:cNvSpPr txBox="1"/>
          <p:nvPr>
            <p:ph type="title"/>
          </p:nvPr>
        </p:nvSpPr>
        <p:spPr>
          <a:prstGeom prst="rect">
            <a:avLst/>
          </a:prstGeom>
        </p:spPr>
        <p:txBody>
          <a:bodyPr/>
          <a:lstStyle/>
          <a:p>
            <a:pPr/>
            <a:r>
              <a:t>Title Text</a:t>
            </a:r>
          </a:p>
        </p:txBody>
      </p:sp>
      <p:sp>
        <p:nvSpPr>
          <p:cNvPr id="73" name="Shape 73"/>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hape 74"/>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Shape 81"/>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Shape 82"/>
          <p:cNvSpPr txBox="1"/>
          <p:nvPr>
            <p:ph type="title"/>
          </p:nvPr>
        </p:nvSpPr>
        <p:spPr>
          <a:prstGeom prst="rect">
            <a:avLst/>
          </a:prstGeom>
        </p:spPr>
        <p:txBody>
          <a:bodyPr/>
          <a:lstStyle/>
          <a:p>
            <a:pPr/>
            <a:r>
              <a:t>Title Text</a:t>
            </a:r>
          </a:p>
        </p:txBody>
      </p:sp>
      <p:sp>
        <p:nvSpPr>
          <p:cNvPr id="83" name="Shape 83"/>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hape 84"/>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Shape 91"/>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Shape 92"/>
          <p:cNvSpPr/>
          <p:nvPr>
            <p:ph type="pic" idx="14"/>
          </p:nvPr>
        </p:nvSpPr>
        <p:spPr>
          <a:xfrm>
            <a:off x="6665377" y="1219200"/>
            <a:ext cx="7445457" cy="8216900"/>
          </a:xfrm>
          <a:prstGeom prst="rect">
            <a:avLst/>
          </a:prstGeom>
        </p:spPr>
        <p:txBody>
          <a:bodyPr lIns="91439" tIns="45719" rIns="91439" bIns="45719">
            <a:noAutofit/>
          </a:bodyPr>
          <a:lstStyle/>
          <a:p>
            <a:pPr/>
          </a:p>
        </p:txBody>
      </p:sp>
      <p:sp>
        <p:nvSpPr>
          <p:cNvPr id="93" name="Shape 93"/>
          <p:cNvSpPr txBox="1"/>
          <p:nvPr>
            <p:ph type="title"/>
          </p:nvPr>
        </p:nvSpPr>
        <p:spPr>
          <a:xfrm>
            <a:off x="406400" y="1536700"/>
            <a:ext cx="6299200" cy="723900"/>
          </a:xfrm>
          <a:prstGeom prst="rect">
            <a:avLst/>
          </a:prstGeom>
        </p:spPr>
        <p:txBody>
          <a:bodyPr/>
          <a:lstStyle/>
          <a:p>
            <a:pPr/>
            <a:r>
              <a:t>Title Text</a:t>
            </a:r>
          </a:p>
        </p:txBody>
      </p:sp>
      <p:sp>
        <p:nvSpPr>
          <p:cNvPr id="94" name="Shape 94"/>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hape 95"/>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Shape 3"/>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hape 4"/>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hape 5"/>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9pPr>
    </p:titleStyle>
    <p:bodyStyle>
      <a:lvl1pPr marL="444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1pPr>
      <a:lvl2pPr marL="889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2pPr>
      <a:lvl3pPr marL="1333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3pPr>
      <a:lvl4pPr marL="1778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4pPr>
      <a:lvl5pPr marL="2222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5pPr>
      <a:lvl6pPr marL="2667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6pPr>
      <a:lvl7pPr marL="3111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7pPr>
      <a:lvl8pPr marL="3556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8pPr>
      <a:lvl9pPr marL="4000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fullstackux.dev"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fullstackux.dev" TargetMode="External"/><Relationship Id="rId4" Type="http://schemas.openxmlformats.org/officeDocument/2006/relationships/image" Target="../media/image2.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bit.ly/36rvIgB" TargetMode="External"/><Relationship Id="rId3" Type="http://schemas.openxmlformats.org/officeDocument/2006/relationships/image" Target="../media/image3.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s://bit.ly/36rvIgB"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hyperlink" Target="https://bit.ly/36rvIgB"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bit.ly/36rvIgB"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bit.ly/36rvIgB"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bit.ly/36rvIgB"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g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hyperlink" Target="https://MeetThe.dev"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txBox="1"/>
          <p:nvPr>
            <p:ph type="title"/>
          </p:nvPr>
        </p:nvSpPr>
        <p:spPr>
          <a:xfrm>
            <a:off x="747142" y="4544595"/>
            <a:ext cx="10455208" cy="2244442"/>
          </a:xfrm>
          <a:prstGeom prst="rect">
            <a:avLst/>
          </a:prstGeom>
        </p:spPr>
        <p:txBody>
          <a:bodyPr/>
          <a:lstStyle/>
          <a:p>
            <a:pPr defTabSz="344677">
              <a:defRPr sz="7079"/>
            </a:pPr>
          </a:p>
          <a:p>
            <a:pPr defTabSz="344677">
              <a:lnSpc>
                <a:spcPct val="100000"/>
              </a:lnSpc>
              <a:spcBef>
                <a:spcPts val="1600"/>
              </a:spcBef>
              <a:defRPr cap="none" sz="7079">
                <a:solidFill>
                  <a:srgbClr val="838787"/>
                </a:solidFill>
                <a:latin typeface="Avenir Next Medium"/>
                <a:ea typeface="Avenir Next Medium"/>
                <a:cs typeface="Avenir Next Medium"/>
                <a:sym typeface="Avenir Next Medium"/>
              </a:defRPr>
            </a:pPr>
            <a:r>
              <a:rPr u="sng">
                <a:solidFill>
                  <a:schemeClr val="accent1"/>
                </a:solidFill>
                <a:hlinkClick r:id="rId2" invalidUrl="" action="" tgtFrame="" tooltip="" history="1" highlightClick="0" endSnd="0"/>
              </a:rPr>
              <a:t>https://FullStackUX.dev</a:t>
            </a:r>
          </a:p>
        </p:txBody>
      </p:sp>
      <p:sp>
        <p:nvSpPr>
          <p:cNvPr id="167" name="Shape 167"/>
          <p:cNvSpPr txBox="1"/>
          <p:nvPr/>
        </p:nvSpPr>
        <p:spPr>
          <a:xfrm>
            <a:off x="709911" y="3424458"/>
            <a:ext cx="11872347" cy="19685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5000"/>
              </a:lnSpc>
              <a:spcBef>
                <a:spcPts val="2800"/>
              </a:spcBef>
              <a:defRPr cap="all" sz="6000">
                <a:solidFill>
                  <a:schemeClr val="accent1"/>
                </a:solidFill>
                <a:latin typeface="+mn-lt"/>
                <a:ea typeface="+mn-ea"/>
                <a:cs typeface="+mn-cs"/>
                <a:sym typeface="DIN Condensed"/>
              </a:defRPr>
            </a:lvl1pPr>
          </a:lstStyle>
          <a:p>
            <a:pPr/>
            <a:r>
              <a:t>Please arrange yourselves in groups of three and open the following link:</a:t>
            </a:r>
          </a:p>
        </p:txBody>
      </p:sp>
      <p:sp>
        <p:nvSpPr>
          <p:cNvPr id="168" name="Shape 168"/>
          <p:cNvSpPr txBox="1"/>
          <p:nvPr/>
        </p:nvSpPr>
        <p:spPr>
          <a:xfrm>
            <a:off x="780986" y="760489"/>
            <a:ext cx="194462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i="1">
                <a:gradFill flip="none" rotWithShape="1">
                  <a:gsLst>
                    <a:gs pos="0">
                      <a:schemeClr val="accent1">
                        <a:satOff val="-4060"/>
                      </a:schemeClr>
                    </a:gs>
                    <a:gs pos="100000">
                      <a:schemeClr val="accent1">
                        <a:hueOff val="178262"/>
                        <a:satOff val="-8651"/>
                        <a:lumOff val="-7254"/>
                      </a:schemeClr>
                    </a:gs>
                  </a:gsLst>
                  <a:lin ang="5400000" scaled="0"/>
                </a:gradFill>
                <a:latin typeface="Avenir Next"/>
                <a:ea typeface="Avenir Next"/>
                <a:cs typeface="Avenir Next"/>
                <a:sym typeface="Avenir Next"/>
              </a:defRPr>
            </a:lvl1pPr>
          </a:lstStyle>
          <a:p>
            <a:pPr/>
            <a:r>
              <a:t>For Developers!</a:t>
            </a:r>
          </a:p>
        </p:txBody>
      </p:sp>
      <p:sp>
        <p:nvSpPr>
          <p:cNvPr id="169" name="Shape 169"/>
          <p:cNvSpPr txBox="1"/>
          <p:nvPr/>
        </p:nvSpPr>
        <p:spPr>
          <a:xfrm>
            <a:off x="745655" y="287351"/>
            <a:ext cx="6518994" cy="5650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31622">
              <a:lnSpc>
                <a:spcPct val="80000"/>
              </a:lnSpc>
              <a:spcBef>
                <a:spcPts val="0"/>
              </a:spcBef>
              <a:defRPr cap="all" sz="3640">
                <a:solidFill>
                  <a:schemeClr val="accent1"/>
                </a:solidFill>
                <a:latin typeface="+mn-lt"/>
                <a:ea typeface="+mn-ea"/>
                <a:cs typeface="+mn-cs"/>
                <a:sym typeface="DIN Condensed"/>
              </a:defRPr>
            </a:lvl1pPr>
          </a:lstStyle>
          <a:p>
            <a:pPr/>
            <a:r>
              <a:t>Design &amp; research fundamentals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txBox="1"/>
          <p:nvPr>
            <p:ph type="title"/>
          </p:nvPr>
        </p:nvSpPr>
        <p:spPr>
          <a:xfrm>
            <a:off x="5243975" y="2084757"/>
            <a:ext cx="7626247" cy="5867442"/>
          </a:xfrm>
          <a:prstGeom prst="rect">
            <a:avLst/>
          </a:prstGeom>
        </p:spPr>
        <p:txBody>
          <a:bodyPr/>
          <a:lstStyle>
            <a:lvl1pPr defTabSz="514095">
              <a:defRPr sz="14960"/>
            </a:lvl1pPr>
          </a:lstStyle>
          <a:p>
            <a:pPr/>
            <a:r>
              <a:t>CodeMash scheduling app</a:t>
            </a:r>
          </a:p>
        </p:txBody>
      </p:sp>
      <p:pic>
        <p:nvPicPr>
          <p:cNvPr id="209" name="pasted-image.tiff"/>
          <p:cNvPicPr>
            <a:picLocks noChangeAspect="1"/>
          </p:cNvPicPr>
          <p:nvPr/>
        </p:nvPicPr>
        <p:blipFill>
          <a:blip r:embed="rId3">
            <a:extLst/>
          </a:blip>
          <a:srcRect l="5959" t="2562" r="5288" b="1755"/>
          <a:stretch>
            <a:fillRect/>
          </a:stretch>
        </p:blipFill>
        <p:spPr>
          <a:xfrm>
            <a:off x="241300" y="177781"/>
            <a:ext cx="4726786" cy="9398038"/>
          </a:xfrm>
          <a:custGeom>
            <a:avLst/>
            <a:gdLst/>
            <a:ahLst/>
            <a:cxnLst>
              <a:cxn ang="0">
                <a:pos x="wd2" y="hd2"/>
              </a:cxn>
              <a:cxn ang="5400000">
                <a:pos x="wd2" y="hd2"/>
              </a:cxn>
              <a:cxn ang="10800000">
                <a:pos x="wd2" y="hd2"/>
              </a:cxn>
              <a:cxn ang="16200000">
                <a:pos x="wd2" y="hd2"/>
              </a:cxn>
            </a:cxnLst>
            <a:rect l="0" t="0" r="r" b="b"/>
            <a:pathLst>
              <a:path w="21564" h="21595" fill="norm" stroke="1" extrusionOk="0">
                <a:moveTo>
                  <a:pt x="15397" y="1"/>
                </a:moveTo>
                <a:cubicBezTo>
                  <a:pt x="14205" y="-1"/>
                  <a:pt x="12628" y="1"/>
                  <a:pt x="10516" y="4"/>
                </a:cubicBezTo>
                <a:lnTo>
                  <a:pt x="2737" y="15"/>
                </a:lnTo>
                <a:lnTo>
                  <a:pt x="2249" y="114"/>
                </a:lnTo>
                <a:cubicBezTo>
                  <a:pt x="1607" y="242"/>
                  <a:pt x="1190" y="399"/>
                  <a:pt x="853" y="638"/>
                </a:cubicBezTo>
                <a:cubicBezTo>
                  <a:pt x="565" y="842"/>
                  <a:pt x="294" y="1228"/>
                  <a:pt x="369" y="1327"/>
                </a:cubicBezTo>
                <a:cubicBezTo>
                  <a:pt x="393" y="1359"/>
                  <a:pt x="379" y="1396"/>
                  <a:pt x="337" y="1410"/>
                </a:cubicBezTo>
                <a:cubicBezTo>
                  <a:pt x="292" y="1423"/>
                  <a:pt x="259" y="1729"/>
                  <a:pt x="259" y="2123"/>
                </a:cubicBezTo>
                <a:cubicBezTo>
                  <a:pt x="259" y="2685"/>
                  <a:pt x="235" y="2821"/>
                  <a:pt x="136" y="2862"/>
                </a:cubicBezTo>
                <a:cubicBezTo>
                  <a:pt x="-35" y="2934"/>
                  <a:pt x="-32" y="3626"/>
                  <a:pt x="139" y="3741"/>
                </a:cubicBezTo>
                <a:cubicBezTo>
                  <a:pt x="308" y="3853"/>
                  <a:pt x="305" y="4372"/>
                  <a:pt x="136" y="4404"/>
                </a:cubicBezTo>
                <a:cubicBezTo>
                  <a:pt x="45" y="4422"/>
                  <a:pt x="0" y="4820"/>
                  <a:pt x="0" y="5218"/>
                </a:cubicBezTo>
                <a:cubicBezTo>
                  <a:pt x="0" y="5616"/>
                  <a:pt x="45" y="6014"/>
                  <a:pt x="136" y="6031"/>
                </a:cubicBezTo>
                <a:cubicBezTo>
                  <a:pt x="211" y="6046"/>
                  <a:pt x="259" y="6108"/>
                  <a:pt x="259" y="6195"/>
                </a:cubicBezTo>
                <a:cubicBezTo>
                  <a:pt x="259" y="6271"/>
                  <a:pt x="203" y="6357"/>
                  <a:pt x="136" y="6385"/>
                </a:cubicBezTo>
                <a:cubicBezTo>
                  <a:pt x="46" y="6423"/>
                  <a:pt x="0" y="6817"/>
                  <a:pt x="0" y="7206"/>
                </a:cubicBezTo>
                <a:cubicBezTo>
                  <a:pt x="0" y="7595"/>
                  <a:pt x="46" y="7980"/>
                  <a:pt x="136" y="7998"/>
                </a:cubicBezTo>
                <a:cubicBezTo>
                  <a:pt x="241" y="8018"/>
                  <a:pt x="258" y="8779"/>
                  <a:pt x="277" y="14177"/>
                </a:cubicBezTo>
                <a:cubicBezTo>
                  <a:pt x="297" y="19879"/>
                  <a:pt x="310" y="20344"/>
                  <a:pt x="438" y="20487"/>
                </a:cubicBezTo>
                <a:cubicBezTo>
                  <a:pt x="514" y="20572"/>
                  <a:pt x="573" y="20646"/>
                  <a:pt x="568" y="20651"/>
                </a:cubicBezTo>
                <a:cubicBezTo>
                  <a:pt x="564" y="20656"/>
                  <a:pt x="635" y="20735"/>
                  <a:pt x="728" y="20827"/>
                </a:cubicBezTo>
                <a:cubicBezTo>
                  <a:pt x="909" y="21006"/>
                  <a:pt x="1407" y="21253"/>
                  <a:pt x="1778" y="21350"/>
                </a:cubicBezTo>
                <a:cubicBezTo>
                  <a:pt x="2525" y="21544"/>
                  <a:pt x="2741" y="21555"/>
                  <a:pt x="6232" y="21580"/>
                </a:cubicBezTo>
                <a:cubicBezTo>
                  <a:pt x="7345" y="21588"/>
                  <a:pt x="8625" y="21594"/>
                  <a:pt x="9929" y="21595"/>
                </a:cubicBezTo>
                <a:cubicBezTo>
                  <a:pt x="13841" y="21599"/>
                  <a:pt x="17966" y="21575"/>
                  <a:pt x="18446" y="21537"/>
                </a:cubicBezTo>
                <a:cubicBezTo>
                  <a:pt x="19927" y="21421"/>
                  <a:pt x="20821" y="21026"/>
                  <a:pt x="21180" y="20331"/>
                </a:cubicBezTo>
                <a:cubicBezTo>
                  <a:pt x="21290" y="20119"/>
                  <a:pt x="21305" y="19316"/>
                  <a:pt x="21305" y="13769"/>
                </a:cubicBezTo>
                <a:cubicBezTo>
                  <a:pt x="21305" y="8188"/>
                  <a:pt x="21319" y="7445"/>
                  <a:pt x="21426" y="7424"/>
                </a:cubicBezTo>
                <a:cubicBezTo>
                  <a:pt x="21516" y="7407"/>
                  <a:pt x="21563" y="6804"/>
                  <a:pt x="21564" y="6201"/>
                </a:cubicBezTo>
                <a:cubicBezTo>
                  <a:pt x="21565" y="5598"/>
                  <a:pt x="21520" y="4995"/>
                  <a:pt x="21430" y="4978"/>
                </a:cubicBezTo>
                <a:cubicBezTo>
                  <a:pt x="21330" y="4959"/>
                  <a:pt x="21309" y="4677"/>
                  <a:pt x="21287" y="3100"/>
                </a:cubicBezTo>
                <a:lnTo>
                  <a:pt x="21262" y="1245"/>
                </a:lnTo>
                <a:lnTo>
                  <a:pt x="21061" y="982"/>
                </a:lnTo>
                <a:cubicBezTo>
                  <a:pt x="20815" y="662"/>
                  <a:pt x="20287" y="355"/>
                  <a:pt x="19750" y="218"/>
                </a:cubicBezTo>
                <a:cubicBezTo>
                  <a:pt x="19079" y="46"/>
                  <a:pt x="18973" y="5"/>
                  <a:pt x="15397" y="1"/>
                </a:cubicBezTo>
                <a:close/>
              </a:path>
            </a:pathLst>
          </a:cu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clem-onojeghuo-hcHIitSvms4-unsplash.jpg"/>
          <p:cNvPicPr>
            <a:picLocks noChangeAspect="1"/>
          </p:cNvPicPr>
          <p:nvPr>
            <p:ph type="pic" idx="13"/>
          </p:nvPr>
        </p:nvPicPr>
        <p:blipFill>
          <a:blip r:embed="rId3">
            <a:alphaModFix amt="30000"/>
            <a:extLst/>
          </a:blip>
          <a:srcRect l="8808" t="0" r="8808" b="0"/>
          <a:stretch>
            <a:fillRect/>
          </a:stretch>
        </p:blipFill>
        <p:spPr>
          <a:xfrm>
            <a:off x="0" y="0"/>
            <a:ext cx="13004800" cy="9753600"/>
          </a:xfrm>
          <a:prstGeom prst="rect">
            <a:avLst/>
          </a:prstGeom>
        </p:spPr>
      </p:pic>
      <p:sp>
        <p:nvSpPr>
          <p:cNvPr id="214" name="Shape 214"/>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15" name="Shape 215"/>
          <p:cNvSpPr txBox="1"/>
          <p:nvPr>
            <p:ph type="title"/>
          </p:nvPr>
        </p:nvSpPr>
        <p:spPr>
          <a:prstGeom prst="rect">
            <a:avLst/>
          </a:prstGeom>
        </p:spPr>
        <p:txBody>
          <a:bodyPr/>
          <a:lstStyle/>
          <a:p>
            <a:pPr defTabSz="350520">
              <a:defRPr sz="10200"/>
            </a:pPr>
            <a:r>
              <a:t>Rideshare for</a:t>
            </a:r>
          </a:p>
          <a:p>
            <a:pPr defTabSz="350520">
              <a:defRPr sz="10200"/>
            </a:pPr>
            <a:r>
              <a:t>CodeMash </a:t>
            </a:r>
          </a:p>
        </p:txBody>
      </p:sp>
      <p:sp>
        <p:nvSpPr>
          <p:cNvPr id="216" name="Shape 216"/>
          <p:cNvSpPr txBox="1"/>
          <p:nvPr>
            <p:ph type="body" sz="quarter" idx="1"/>
          </p:nvPr>
        </p:nvSpPr>
        <p:spPr>
          <a:prstGeom prst="rect">
            <a:avLst/>
          </a:prstGeom>
        </p:spPr>
        <p:txBody>
          <a:bodyPr/>
          <a:lstStyle/>
          <a:p>
            <a:pPr/>
            <a:r>
              <a:t>New feature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txBox="1"/>
          <p:nvPr>
            <p:ph type="body" idx="13"/>
          </p:nvPr>
        </p:nvSpPr>
        <p:spPr>
          <a:prstGeom prst="rect">
            <a:avLst/>
          </a:prstGeom>
        </p:spPr>
        <p:txBody>
          <a:bodyPr/>
          <a:lstStyle/>
          <a:p>
            <a:pPr/>
            <a:r>
              <a:t>Rideshare for CodeMash </a:t>
            </a:r>
          </a:p>
        </p:txBody>
      </p:sp>
      <p:sp>
        <p:nvSpPr>
          <p:cNvPr id="221" name="Shape 221"/>
          <p:cNvSpPr txBox="1"/>
          <p:nvPr>
            <p:ph type="title"/>
          </p:nvPr>
        </p:nvSpPr>
        <p:spPr>
          <a:prstGeom prst="rect">
            <a:avLst/>
          </a:prstGeom>
        </p:spPr>
        <p:txBody>
          <a:bodyPr/>
          <a:lstStyle>
            <a:lvl1pPr defTabSz="467359">
              <a:spcBef>
                <a:spcPts val="2200"/>
              </a:spcBef>
              <a:defRPr sz="4800"/>
            </a:lvl1pPr>
          </a:lstStyle>
          <a:p>
            <a:pPr/>
            <a:r>
              <a:t>Meet our user</a:t>
            </a:r>
          </a:p>
        </p:txBody>
      </p:sp>
      <p:pic>
        <p:nvPicPr>
          <p:cNvPr id="222" name="Completed Empathy Map.png"/>
          <p:cNvPicPr>
            <a:picLocks noChangeAspect="1"/>
          </p:cNvPicPr>
          <p:nvPr/>
        </p:nvPicPr>
        <p:blipFill>
          <a:blip r:embed="rId3">
            <a:extLst/>
          </a:blip>
          <a:stretch>
            <a:fillRect/>
          </a:stretch>
        </p:blipFill>
        <p:spPr>
          <a:xfrm>
            <a:off x="4158257" y="1072183"/>
            <a:ext cx="8427774" cy="842777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txBox="1"/>
          <p:nvPr>
            <p:ph type="body" idx="13"/>
          </p:nvPr>
        </p:nvSpPr>
        <p:spPr>
          <a:prstGeom prst="rect">
            <a:avLst/>
          </a:prstGeom>
        </p:spPr>
        <p:txBody>
          <a:bodyPr/>
          <a:lstStyle/>
          <a:p>
            <a:pPr/>
            <a:r>
              <a:t>Rideshare for CodeMash </a:t>
            </a:r>
          </a:p>
        </p:txBody>
      </p:sp>
      <p:sp>
        <p:nvSpPr>
          <p:cNvPr id="227" name="Shape 227"/>
          <p:cNvSpPr txBox="1"/>
          <p:nvPr>
            <p:ph type="title"/>
          </p:nvPr>
        </p:nvSpPr>
        <p:spPr>
          <a:prstGeom prst="rect">
            <a:avLst/>
          </a:prstGeom>
        </p:spPr>
        <p:txBody>
          <a:bodyPr/>
          <a:lstStyle>
            <a:lvl1pPr defTabSz="467359">
              <a:spcBef>
                <a:spcPts val="2200"/>
              </a:spcBef>
              <a:defRPr sz="4800"/>
            </a:lvl1pPr>
          </a:lstStyle>
          <a:p>
            <a:pPr/>
            <a:r>
              <a:t>Requirements</a:t>
            </a:r>
          </a:p>
        </p:txBody>
      </p:sp>
      <p:sp>
        <p:nvSpPr>
          <p:cNvPr id="228" name="Shape 228"/>
          <p:cNvSpPr txBox="1"/>
          <p:nvPr>
            <p:ph type="body" idx="1"/>
          </p:nvPr>
        </p:nvSpPr>
        <p:spPr>
          <a:prstGeom prst="rect">
            <a:avLst/>
          </a:prstGeom>
        </p:spPr>
        <p:txBody>
          <a:bodyPr/>
          <a:lstStyle/>
          <a:p>
            <a:pPr/>
            <a:r>
              <a:t>An attendee must be able to browse rides and book a ride for a certain time to a certain hotel</a:t>
            </a:r>
          </a:p>
          <a:p>
            <a:pPr/>
            <a:r>
              <a:t>An attendee can view information on the driver and contact the driver before or after booking the ride</a:t>
            </a:r>
          </a:p>
          <a:p>
            <a:pPr/>
            <a:r>
              <a:t>An attendee can view an already booked ride and cancel the ride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txBox="1"/>
          <p:nvPr>
            <p:ph type="title"/>
          </p:nvPr>
        </p:nvSpPr>
        <p:spPr>
          <a:prstGeom prst="rect">
            <a:avLst/>
          </a:prstGeom>
        </p:spPr>
        <p:txBody>
          <a:bodyPr/>
          <a:lstStyle>
            <a:lvl1pPr defTabSz="467359">
              <a:spcBef>
                <a:spcPts val="2200"/>
              </a:spcBef>
              <a:defRPr sz="4800"/>
            </a:lvl1pPr>
          </a:lstStyle>
          <a:p>
            <a:pPr/>
            <a:r>
              <a:t>What tool will we use?</a:t>
            </a:r>
          </a:p>
        </p:txBody>
      </p:sp>
      <p:sp>
        <p:nvSpPr>
          <p:cNvPr id="233" name="Shape 233"/>
          <p:cNvSpPr txBox="1"/>
          <p:nvPr>
            <p:ph type="body" idx="1"/>
          </p:nvPr>
        </p:nvSpPr>
        <p:spPr>
          <a:prstGeom prst="rect">
            <a:avLst/>
          </a:prstGeom>
        </p:spPr>
        <p:txBody>
          <a:bodyPr/>
          <a:lstStyle/>
          <a:p>
            <a:pPr marL="417830" indent="-417830" defTabSz="549148">
              <a:spcBef>
                <a:spcPts val="2600"/>
              </a:spcBef>
              <a:defRPr sz="3196"/>
            </a:pPr>
            <a:r>
              <a:t>Today we will be creating high-fidelity designs and prototypes</a:t>
            </a:r>
          </a:p>
          <a:p>
            <a:pPr marL="417830" indent="-417830" defTabSz="549148">
              <a:spcBef>
                <a:spcPts val="2600"/>
              </a:spcBef>
              <a:defRPr sz="3196"/>
            </a:pPr>
            <a:r>
              <a:t>Figma is a free to use professional design and prototyping tool</a:t>
            </a:r>
          </a:p>
          <a:p>
            <a:pPr marL="417830" indent="-417830" defTabSz="549148">
              <a:spcBef>
                <a:spcPts val="2600"/>
              </a:spcBef>
              <a:defRPr sz="3196"/>
            </a:pPr>
            <a:r>
              <a:t>A few alternatives that would work just as well:</a:t>
            </a:r>
          </a:p>
          <a:p>
            <a:pPr lvl="1" marL="835660" indent="-417830" defTabSz="549148">
              <a:spcBef>
                <a:spcPts val="2600"/>
              </a:spcBef>
              <a:defRPr sz="3196"/>
            </a:pPr>
            <a:r>
              <a:t>Sketch</a:t>
            </a:r>
          </a:p>
          <a:p>
            <a:pPr lvl="1" marL="835660" indent="-417830" defTabSz="549148">
              <a:spcBef>
                <a:spcPts val="2600"/>
              </a:spcBef>
              <a:defRPr sz="3196"/>
            </a:pPr>
            <a:r>
              <a:t>InVision Studio</a:t>
            </a:r>
          </a:p>
          <a:p>
            <a:pPr lvl="1" marL="835660" indent="-417830" defTabSz="549148">
              <a:spcBef>
                <a:spcPts val="2600"/>
              </a:spcBef>
              <a:defRPr sz="3196"/>
            </a:pPr>
            <a:r>
              <a:t>Adobe XD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txBox="1"/>
          <p:nvPr>
            <p:ph type="title"/>
          </p:nvPr>
        </p:nvSpPr>
        <p:spPr>
          <a:prstGeom prst="rect">
            <a:avLst/>
          </a:prstGeom>
        </p:spPr>
        <p:txBody>
          <a:bodyPr/>
          <a:lstStyle>
            <a:lvl1pPr defTabSz="467359">
              <a:spcBef>
                <a:spcPts val="2200"/>
              </a:spcBef>
              <a:defRPr sz="4800"/>
            </a:lvl1pPr>
          </a:lstStyle>
          <a:p>
            <a:pPr/>
            <a:r>
              <a:t>Why not just code it?</a:t>
            </a:r>
          </a:p>
        </p:txBody>
      </p:sp>
      <p:sp>
        <p:nvSpPr>
          <p:cNvPr id="238" name="Shape 238"/>
          <p:cNvSpPr txBox="1"/>
          <p:nvPr>
            <p:ph type="body" idx="1"/>
          </p:nvPr>
        </p:nvSpPr>
        <p:spPr>
          <a:prstGeom prst="rect">
            <a:avLst/>
          </a:prstGeom>
        </p:spPr>
        <p:txBody>
          <a:bodyPr/>
          <a:lstStyle/>
          <a:p>
            <a:pPr/>
            <a:r>
              <a:t>With a high-fidelity prototype we can put an experience in front of users quickly</a:t>
            </a:r>
          </a:p>
          <a:p>
            <a:pPr/>
            <a:r>
              <a:t>It’s much easier to iterate on a design prototype versus a coded product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txBox="1"/>
          <p:nvPr>
            <p:ph type="title"/>
          </p:nvPr>
        </p:nvSpPr>
        <p:spPr>
          <a:prstGeom prst="rect">
            <a:avLst/>
          </a:prstGeom>
        </p:spPr>
        <p:txBody>
          <a:bodyPr/>
          <a:lstStyle/>
          <a:p>
            <a:pPr/>
            <a:r>
              <a:t>Let’s build it!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txBox="1"/>
          <p:nvPr>
            <p:ph type="title"/>
          </p:nvPr>
        </p:nvSpPr>
        <p:spPr>
          <a:xfrm>
            <a:off x="406400" y="2920512"/>
            <a:ext cx="12192000" cy="3281341"/>
          </a:xfrm>
          <a:prstGeom prst="rect">
            <a:avLst/>
          </a:prstGeom>
        </p:spPr>
        <p:txBody>
          <a:bodyPr/>
          <a:lstStyle>
            <a:lvl1pPr defTabSz="414781">
              <a:defRPr sz="12070"/>
            </a:lvl1pPr>
          </a:lstStyle>
          <a:p>
            <a:pPr/>
            <a:r>
              <a:t>Please follow along in your own Figma file</a:t>
            </a:r>
          </a:p>
        </p:txBody>
      </p:sp>
      <p:sp>
        <p:nvSpPr>
          <p:cNvPr id="247" name="Shape 247"/>
          <p:cNvSpPr txBox="1"/>
          <p:nvPr/>
        </p:nvSpPr>
        <p:spPr>
          <a:xfrm>
            <a:off x="518527" y="6150514"/>
            <a:ext cx="11967747"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800"/>
              </a:spcBef>
              <a:defRPr sz="3800"/>
            </a:lvl1pPr>
          </a:lstStyle>
          <a:p>
            <a:pPr/>
            <a:r>
              <a:t>You will use your Figma file later 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txBox="1"/>
          <p:nvPr>
            <p:ph type="title"/>
          </p:nvPr>
        </p:nvSpPr>
        <p:spPr>
          <a:xfrm>
            <a:off x="1274796" y="6565512"/>
            <a:ext cx="10455208" cy="2244442"/>
          </a:xfrm>
          <a:prstGeom prst="rect">
            <a:avLst/>
          </a:prstGeom>
        </p:spPr>
        <p:txBody>
          <a:bodyPr/>
          <a:lstStyle/>
          <a:p>
            <a:pPr defTabSz="344677">
              <a:defRPr sz="7079"/>
            </a:pPr>
          </a:p>
          <a:p>
            <a:pPr algn="ctr" defTabSz="344677">
              <a:lnSpc>
                <a:spcPct val="100000"/>
              </a:lnSpc>
              <a:spcBef>
                <a:spcPts val="1600"/>
              </a:spcBef>
              <a:defRPr cap="none" sz="7079">
                <a:solidFill>
                  <a:srgbClr val="838787"/>
                </a:solidFill>
                <a:latin typeface="Avenir Next Medium"/>
                <a:ea typeface="Avenir Next Medium"/>
                <a:cs typeface="Avenir Next Medium"/>
                <a:sym typeface="Avenir Next Medium"/>
              </a:defRPr>
            </a:pPr>
            <a:r>
              <a:rPr u="sng">
                <a:solidFill>
                  <a:schemeClr val="accent1"/>
                </a:solidFill>
                <a:hlinkClick r:id="rId3" invalidUrl="" action="" tgtFrame="" tooltip="" history="1" highlightClick="0" endSnd="0"/>
              </a:rPr>
              <a:t>https://FullStackUX.dev</a:t>
            </a:r>
          </a:p>
        </p:txBody>
      </p:sp>
      <p:sp>
        <p:nvSpPr>
          <p:cNvPr id="252" name="Shape 252"/>
          <p:cNvSpPr txBox="1"/>
          <p:nvPr/>
        </p:nvSpPr>
        <p:spPr>
          <a:xfrm>
            <a:off x="692977" y="1502912"/>
            <a:ext cx="5358835"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400"/>
            </a:pPr>
            <a:r>
              <a:t>1. Visit the following link on your laptop. </a:t>
            </a:r>
          </a:p>
          <a:p>
            <a:pPr>
              <a:spcBef>
                <a:spcPts val="2800"/>
              </a:spcBef>
              <a:defRPr sz="3400"/>
            </a:pPr>
            <a:r>
              <a:t>2. Click the Figma link in section “1 - Before we get started”</a:t>
            </a:r>
          </a:p>
        </p:txBody>
      </p:sp>
      <p:pic>
        <p:nvPicPr>
          <p:cNvPr id="253" name="pasted-image.tiff"/>
          <p:cNvPicPr>
            <a:picLocks noChangeAspect="1"/>
          </p:cNvPicPr>
          <p:nvPr/>
        </p:nvPicPr>
        <p:blipFill>
          <a:blip r:embed="rId4">
            <a:extLst/>
          </a:blip>
          <a:stretch>
            <a:fillRect/>
          </a:stretch>
        </p:blipFill>
        <p:spPr>
          <a:xfrm>
            <a:off x="6199885" y="694266"/>
            <a:ext cx="6534851" cy="637222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txBox="1"/>
          <p:nvPr>
            <p:ph type="title"/>
          </p:nvPr>
        </p:nvSpPr>
        <p:spPr>
          <a:prstGeom prst="rect">
            <a:avLst/>
          </a:prstGeom>
        </p:spPr>
        <p:txBody>
          <a:bodyPr/>
          <a:lstStyle>
            <a:lvl1pPr defTabSz="397256">
              <a:defRPr sz="11560"/>
            </a:lvl1pPr>
          </a:lstStyle>
          <a:p>
            <a:pPr/>
            <a:r>
              <a:t>How do we determine if we built the right thing?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txBox="1"/>
          <p:nvPr>
            <p:ph type="ctrTitle"/>
          </p:nvPr>
        </p:nvSpPr>
        <p:spPr>
          <a:prstGeom prst="rect">
            <a:avLst/>
          </a:prstGeom>
        </p:spPr>
        <p:txBody>
          <a:bodyPr/>
          <a:lstStyle>
            <a:lvl1pPr defTabSz="350520">
              <a:defRPr sz="10200"/>
            </a:lvl1pPr>
          </a:lstStyle>
          <a:p>
            <a:pPr/>
            <a:r>
              <a:t>Design &amp; research fundamentals</a:t>
            </a:r>
          </a:p>
        </p:txBody>
      </p:sp>
      <p:sp>
        <p:nvSpPr>
          <p:cNvPr id="172" name="Shape 172"/>
          <p:cNvSpPr txBox="1"/>
          <p:nvPr>
            <p:ph type="subTitle" sz="quarter" idx="1"/>
          </p:nvPr>
        </p:nvSpPr>
        <p:spPr>
          <a:prstGeom prst="rect">
            <a:avLst/>
          </a:prstGeom>
        </p:spPr>
        <p:txBody>
          <a:bodyPr/>
          <a:lstStyle/>
          <a:p>
            <a:pPr/>
            <a:r>
              <a:t>Alex white</a:t>
            </a:r>
          </a:p>
        </p:txBody>
      </p:sp>
      <p:sp>
        <p:nvSpPr>
          <p:cNvPr id="173" name="Shape 173"/>
          <p:cNvSpPr txBox="1"/>
          <p:nvPr/>
        </p:nvSpPr>
        <p:spPr>
          <a:xfrm>
            <a:off x="462933" y="8877832"/>
            <a:ext cx="322585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i="1" sz="3400">
                <a:gradFill flip="none" rotWithShape="1">
                  <a:gsLst>
                    <a:gs pos="0">
                      <a:schemeClr val="accent1">
                        <a:satOff val="-4060"/>
                      </a:schemeClr>
                    </a:gs>
                    <a:gs pos="100000">
                      <a:schemeClr val="accent1">
                        <a:hueOff val="178262"/>
                        <a:satOff val="-8651"/>
                        <a:lumOff val="-7254"/>
                      </a:schemeClr>
                    </a:gs>
                  </a:gsLst>
                  <a:lin ang="5400000" scaled="0"/>
                </a:gradFill>
                <a:latin typeface="Avenir Next"/>
                <a:ea typeface="Avenir Next"/>
                <a:cs typeface="Avenir Next"/>
                <a:sym typeface="Avenir Next"/>
              </a:defRPr>
            </a:lvl1pPr>
          </a:lstStyle>
          <a:p>
            <a:pPr/>
            <a:r>
              <a:t>For Developers!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txBox="1"/>
          <p:nvPr>
            <p:ph type="title"/>
          </p:nvPr>
        </p:nvSpPr>
        <p:spPr>
          <a:prstGeom prst="rect">
            <a:avLst/>
          </a:prstGeom>
        </p:spPr>
        <p:txBody>
          <a:bodyPr/>
          <a:lstStyle/>
          <a:p>
            <a:pPr/>
            <a:r>
              <a:t>UX Research!</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txBox="1"/>
          <p:nvPr>
            <p:ph type="title"/>
          </p:nvPr>
        </p:nvSpPr>
        <p:spPr>
          <a:prstGeom prst="rect">
            <a:avLst/>
          </a:prstGeom>
        </p:spPr>
        <p:txBody>
          <a:bodyPr/>
          <a:lstStyle>
            <a:lvl1pPr defTabSz="479044">
              <a:defRPr sz="13939"/>
            </a:lvl1pPr>
          </a:lstStyle>
          <a:p>
            <a:pPr/>
            <a:r>
              <a:t>Quantitative versus Qualitative Data</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txBox="1"/>
          <p:nvPr>
            <p:ph type="title"/>
          </p:nvPr>
        </p:nvSpPr>
        <p:spPr>
          <a:prstGeom prst="rect">
            <a:avLst/>
          </a:prstGeom>
        </p:spPr>
        <p:txBody>
          <a:bodyPr/>
          <a:lstStyle>
            <a:lvl1pPr defTabSz="467359">
              <a:spcBef>
                <a:spcPts val="2200"/>
              </a:spcBef>
              <a:defRPr sz="4800"/>
            </a:lvl1pPr>
          </a:lstStyle>
          <a:p>
            <a:pPr/>
            <a:r>
              <a:t>Quantitative Data</a:t>
            </a:r>
          </a:p>
        </p:txBody>
      </p:sp>
      <p:sp>
        <p:nvSpPr>
          <p:cNvPr id="268" name="Shape 268"/>
          <p:cNvSpPr txBox="1"/>
          <p:nvPr>
            <p:ph type="body" idx="1"/>
          </p:nvPr>
        </p:nvSpPr>
        <p:spPr>
          <a:prstGeom prst="rect">
            <a:avLst/>
          </a:prstGeom>
        </p:spPr>
        <p:txBody>
          <a:bodyPr/>
          <a:lstStyle/>
          <a:p>
            <a:pPr/>
            <a:r>
              <a:t>Consists of measurable results</a:t>
            </a:r>
          </a:p>
          <a:p>
            <a:pPr lvl="1"/>
            <a:r>
              <a:t>A/B testing</a:t>
            </a:r>
          </a:p>
          <a:p>
            <a:pPr lvl="1"/>
            <a:r>
              <a:t>Card sorting</a:t>
            </a:r>
          </a:p>
          <a:p>
            <a:pPr lvl="1"/>
            <a:r>
              <a:t>Eye tracking</a:t>
            </a:r>
          </a:p>
          <a:p>
            <a:pPr/>
            <a:r>
              <a:t>Can be easier to gather and analyze data</a:t>
            </a:r>
          </a:p>
          <a:p>
            <a:pPr/>
            <a:r>
              <a:t>Tendency for larger sample sizes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txBox="1"/>
          <p:nvPr>
            <p:ph type="title"/>
          </p:nvPr>
        </p:nvSpPr>
        <p:spPr>
          <a:prstGeom prst="rect">
            <a:avLst/>
          </a:prstGeom>
        </p:spPr>
        <p:txBody>
          <a:bodyPr/>
          <a:lstStyle>
            <a:lvl1pPr defTabSz="467359">
              <a:spcBef>
                <a:spcPts val="2200"/>
              </a:spcBef>
              <a:defRPr sz="4800"/>
            </a:lvl1pPr>
          </a:lstStyle>
          <a:p>
            <a:pPr/>
            <a:r>
              <a:t>Qualitative Data</a:t>
            </a:r>
          </a:p>
        </p:txBody>
      </p:sp>
      <p:sp>
        <p:nvSpPr>
          <p:cNvPr id="273" name="Shape 273"/>
          <p:cNvSpPr txBox="1"/>
          <p:nvPr>
            <p:ph type="body" idx="1"/>
          </p:nvPr>
        </p:nvSpPr>
        <p:spPr>
          <a:prstGeom prst="rect">
            <a:avLst/>
          </a:prstGeom>
        </p:spPr>
        <p:txBody>
          <a:bodyPr/>
          <a:lstStyle/>
          <a:p>
            <a:pPr marL="408940" indent="-408940" defTabSz="537463">
              <a:spcBef>
                <a:spcPts val="2500"/>
              </a:spcBef>
              <a:defRPr sz="3128"/>
            </a:pPr>
            <a:r>
              <a:t>Focus is on behavior, feelings and desires</a:t>
            </a:r>
          </a:p>
          <a:p>
            <a:pPr lvl="1" marL="817880" indent="-408940" defTabSz="537463">
              <a:spcBef>
                <a:spcPts val="2500"/>
              </a:spcBef>
              <a:defRPr sz="3128"/>
            </a:pPr>
            <a:r>
              <a:t>User interview</a:t>
            </a:r>
          </a:p>
          <a:p>
            <a:pPr lvl="1" marL="817880" indent="-408940" defTabSz="537463">
              <a:spcBef>
                <a:spcPts val="2500"/>
              </a:spcBef>
              <a:defRPr sz="3128"/>
            </a:pPr>
            <a:r>
              <a:t>Focus group</a:t>
            </a:r>
          </a:p>
          <a:p>
            <a:pPr lvl="1" marL="817880" indent="-408940" defTabSz="537463">
              <a:spcBef>
                <a:spcPts val="2500"/>
              </a:spcBef>
              <a:defRPr sz="3128"/>
            </a:pPr>
            <a:r>
              <a:t>Usability study</a:t>
            </a:r>
          </a:p>
          <a:p>
            <a:pPr marL="408940" indent="-408940" defTabSz="537463">
              <a:spcBef>
                <a:spcPts val="2500"/>
              </a:spcBef>
              <a:defRPr sz="3128"/>
            </a:pPr>
            <a:r>
              <a:t>Can be more difficult to conduct due to dependency on conversation and observational findings</a:t>
            </a:r>
          </a:p>
          <a:p>
            <a:pPr marL="408940" indent="-408940" defTabSz="537463">
              <a:spcBef>
                <a:spcPts val="2500"/>
              </a:spcBef>
              <a:defRPr sz="3128"/>
            </a:pPr>
            <a:r>
              <a:t>Reveals how users interact with the product and the pain-points they experience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txBox="1"/>
          <p:nvPr>
            <p:ph type="title"/>
          </p:nvPr>
        </p:nvSpPr>
        <p:spPr>
          <a:prstGeom prst="rect">
            <a:avLst/>
          </a:prstGeom>
        </p:spPr>
        <p:txBody>
          <a:bodyPr/>
          <a:lstStyle>
            <a:lvl1pPr defTabSz="461518">
              <a:defRPr sz="13430"/>
            </a:lvl1pPr>
          </a:lstStyle>
          <a:p>
            <a:pPr/>
            <a:r>
              <a:t>Generative versus evaluative research</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txBox="1"/>
          <p:nvPr>
            <p:ph type="title"/>
          </p:nvPr>
        </p:nvSpPr>
        <p:spPr>
          <a:prstGeom prst="rect">
            <a:avLst/>
          </a:prstGeom>
        </p:spPr>
        <p:txBody>
          <a:bodyPr/>
          <a:lstStyle>
            <a:lvl1pPr defTabSz="467359">
              <a:spcBef>
                <a:spcPts val="2200"/>
              </a:spcBef>
              <a:defRPr sz="4800"/>
            </a:lvl1pPr>
          </a:lstStyle>
          <a:p>
            <a:pPr/>
            <a:r>
              <a:t>Generative research</a:t>
            </a:r>
          </a:p>
        </p:txBody>
      </p:sp>
      <p:sp>
        <p:nvSpPr>
          <p:cNvPr id="282" name="Shape 282"/>
          <p:cNvSpPr txBox="1"/>
          <p:nvPr>
            <p:ph type="body" idx="1"/>
          </p:nvPr>
        </p:nvSpPr>
        <p:spPr>
          <a:xfrm>
            <a:off x="211746" y="2551325"/>
            <a:ext cx="12581308" cy="6945715"/>
          </a:xfrm>
          <a:prstGeom prst="rect">
            <a:avLst/>
          </a:prstGeom>
        </p:spPr>
        <p:txBody>
          <a:bodyPr/>
          <a:lstStyle/>
          <a:p>
            <a:pPr marL="320039" indent="-320039" defTabSz="420624">
              <a:spcBef>
                <a:spcPts val="2000"/>
              </a:spcBef>
              <a:defRPr sz="2736"/>
            </a:pPr>
            <a:r>
              <a:t>Seeks to discover what people want so we know what to build</a:t>
            </a:r>
          </a:p>
          <a:p>
            <a:pPr lvl="1" marL="640080" indent="-320040" defTabSz="420624">
              <a:spcBef>
                <a:spcPts val="2000"/>
              </a:spcBef>
              <a:defRPr sz="2736"/>
            </a:pPr>
            <a:r>
              <a:t>Can be used to identify a new product or feature</a:t>
            </a:r>
          </a:p>
          <a:p>
            <a:pPr marL="320039" indent="-320039" defTabSz="420624">
              <a:spcBef>
                <a:spcPts val="2000"/>
              </a:spcBef>
              <a:defRPr sz="2736"/>
            </a:pPr>
            <a:r>
              <a:t>Without generative research we could easily build something nobody wants!</a:t>
            </a:r>
          </a:p>
          <a:p>
            <a:pPr marL="320039" indent="-320039" defTabSz="420624">
              <a:spcBef>
                <a:spcPts val="2000"/>
              </a:spcBef>
              <a:defRPr sz="2736"/>
            </a:pPr>
            <a:r>
              <a:t>Examples of generative research:</a:t>
            </a:r>
          </a:p>
          <a:p>
            <a:pPr lvl="1" marL="640080" indent="-320040" defTabSz="420624">
              <a:spcBef>
                <a:spcPts val="2000"/>
              </a:spcBef>
              <a:defRPr sz="2736"/>
            </a:pPr>
            <a:r>
              <a:t>Quantitative methods</a:t>
            </a:r>
          </a:p>
          <a:p>
            <a:pPr lvl="2" marL="960120" indent="-320040" defTabSz="420624">
              <a:spcBef>
                <a:spcPts val="2000"/>
              </a:spcBef>
              <a:defRPr sz="2736"/>
            </a:pPr>
            <a:r>
              <a:t>Surveys</a:t>
            </a:r>
          </a:p>
          <a:p>
            <a:pPr lvl="1" marL="640080" indent="-320040" defTabSz="420624">
              <a:spcBef>
                <a:spcPts val="2000"/>
              </a:spcBef>
              <a:defRPr sz="2736"/>
            </a:pPr>
            <a:r>
              <a:t>Qualitative methods</a:t>
            </a:r>
          </a:p>
          <a:p>
            <a:pPr lvl="2" marL="960120" indent="-320040" defTabSz="420624">
              <a:spcBef>
                <a:spcPts val="2000"/>
              </a:spcBef>
              <a:defRPr sz="2736"/>
            </a:pPr>
            <a:r>
              <a:t>User interviews</a:t>
            </a:r>
          </a:p>
          <a:p>
            <a:pPr lvl="2" marL="960120" indent="-320040" defTabSz="420624">
              <a:spcBef>
                <a:spcPts val="2000"/>
              </a:spcBef>
              <a:defRPr sz="2736"/>
            </a:pPr>
            <a:r>
              <a:t>Focus groups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txBox="1"/>
          <p:nvPr>
            <p:ph type="title"/>
          </p:nvPr>
        </p:nvSpPr>
        <p:spPr>
          <a:prstGeom prst="rect">
            <a:avLst/>
          </a:prstGeom>
        </p:spPr>
        <p:txBody>
          <a:bodyPr/>
          <a:lstStyle>
            <a:lvl1pPr defTabSz="467359">
              <a:spcBef>
                <a:spcPts val="2200"/>
              </a:spcBef>
              <a:defRPr sz="4800"/>
            </a:lvl1pPr>
          </a:lstStyle>
          <a:p>
            <a:pPr/>
            <a:r>
              <a:t>Evaluative research</a:t>
            </a:r>
          </a:p>
        </p:txBody>
      </p:sp>
      <p:sp>
        <p:nvSpPr>
          <p:cNvPr id="287" name="Shape 287"/>
          <p:cNvSpPr txBox="1"/>
          <p:nvPr>
            <p:ph type="body" idx="1"/>
          </p:nvPr>
        </p:nvSpPr>
        <p:spPr>
          <a:prstGeom prst="rect">
            <a:avLst/>
          </a:prstGeom>
        </p:spPr>
        <p:txBody>
          <a:bodyPr/>
          <a:lstStyle/>
          <a:p>
            <a:pPr marL="422275" indent="-422275" defTabSz="554990">
              <a:spcBef>
                <a:spcPts val="2600"/>
              </a:spcBef>
              <a:defRPr sz="3230"/>
            </a:pPr>
            <a:r>
              <a:t>Focuses on confirming you built the right thing</a:t>
            </a:r>
          </a:p>
          <a:p>
            <a:pPr marL="422275" indent="-422275" defTabSz="554990">
              <a:spcBef>
                <a:spcPts val="2600"/>
              </a:spcBef>
              <a:defRPr sz="3230"/>
            </a:pPr>
            <a:r>
              <a:t>Examples of evaluative research:</a:t>
            </a:r>
          </a:p>
          <a:p>
            <a:pPr lvl="1" marL="844550" indent="-422275" defTabSz="554990">
              <a:spcBef>
                <a:spcPts val="2600"/>
              </a:spcBef>
              <a:defRPr sz="3230"/>
            </a:pPr>
            <a:r>
              <a:t>Quantitative methods</a:t>
            </a:r>
          </a:p>
          <a:p>
            <a:pPr lvl="2" marL="1266825" indent="-422275" defTabSz="554990">
              <a:spcBef>
                <a:spcPts val="2600"/>
              </a:spcBef>
              <a:defRPr sz="3230"/>
            </a:pPr>
            <a:r>
              <a:t>A/B testing</a:t>
            </a:r>
          </a:p>
          <a:p>
            <a:pPr lvl="2" marL="1266825" indent="-422275" defTabSz="554990">
              <a:spcBef>
                <a:spcPts val="2600"/>
              </a:spcBef>
              <a:defRPr sz="3230"/>
            </a:pPr>
            <a:r>
              <a:t>Eye tracking</a:t>
            </a:r>
          </a:p>
          <a:p>
            <a:pPr lvl="1" marL="844550" indent="-422275" defTabSz="554990">
              <a:spcBef>
                <a:spcPts val="2600"/>
              </a:spcBef>
              <a:defRPr sz="3230"/>
            </a:pPr>
            <a:r>
              <a:t>Qualitative methods</a:t>
            </a:r>
          </a:p>
          <a:p>
            <a:pPr lvl="2" marL="1266825" indent="-422275" defTabSz="554990">
              <a:spcBef>
                <a:spcPts val="2600"/>
              </a:spcBef>
              <a:defRPr sz="3230"/>
            </a:pPr>
            <a:r>
              <a:t>Usability study</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txBox="1"/>
          <p:nvPr>
            <p:ph type="title"/>
          </p:nvPr>
        </p:nvSpPr>
        <p:spPr>
          <a:xfrm>
            <a:off x="406400" y="2616200"/>
            <a:ext cx="12192000" cy="4521200"/>
          </a:xfrm>
          <a:prstGeom prst="rect">
            <a:avLst/>
          </a:prstGeom>
        </p:spPr>
        <p:txBody>
          <a:bodyPr/>
          <a:lstStyle>
            <a:lvl1pPr defTabSz="397256">
              <a:defRPr sz="11560"/>
            </a:lvl1pPr>
          </a:lstStyle>
          <a:p>
            <a:pPr/>
            <a:r>
              <a:t>Today you will be conducting a usability study </a:t>
            </a:r>
          </a:p>
        </p:txBody>
      </p:sp>
      <p:sp>
        <p:nvSpPr>
          <p:cNvPr id="292" name="Shape 292"/>
          <p:cNvSpPr txBox="1"/>
          <p:nvPr/>
        </p:nvSpPr>
        <p:spPr>
          <a:xfrm>
            <a:off x="494912" y="6847164"/>
            <a:ext cx="3572588"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i="1" sz="3400">
                <a:gradFill flip="none" rotWithShape="1">
                  <a:gsLst>
                    <a:gs pos="0">
                      <a:schemeClr val="accent1">
                        <a:satOff val="-4060"/>
                      </a:schemeClr>
                    </a:gs>
                    <a:gs pos="100000">
                      <a:schemeClr val="accent1">
                        <a:hueOff val="178262"/>
                        <a:satOff val="-8651"/>
                        <a:lumOff val="-7254"/>
                      </a:schemeClr>
                    </a:gs>
                  </a:gsLst>
                  <a:lin ang="5400000" scaled="0"/>
                </a:gradFill>
                <a:latin typeface="Avenir Next"/>
                <a:ea typeface="Avenir Next"/>
                <a:cs typeface="Avenir Next"/>
                <a:sym typeface="Avenir Next"/>
              </a:defRPr>
            </a:lvl1pPr>
          </a:lstStyle>
          <a:p>
            <a:pPr/>
            <a:r>
              <a:t>Well two actually!</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txBox="1"/>
          <p:nvPr>
            <p:ph type="title"/>
          </p:nvPr>
        </p:nvSpPr>
        <p:spPr>
          <a:prstGeom prst="rect">
            <a:avLst/>
          </a:prstGeom>
        </p:spPr>
        <p:txBody>
          <a:bodyPr/>
          <a:lstStyle>
            <a:lvl1pPr defTabSz="467359">
              <a:spcBef>
                <a:spcPts val="2200"/>
              </a:spcBef>
              <a:defRPr sz="4800"/>
            </a:lvl1pPr>
          </a:lstStyle>
          <a:p>
            <a:pPr/>
            <a:r>
              <a:t>What is a usability study?</a:t>
            </a:r>
          </a:p>
        </p:txBody>
      </p:sp>
      <p:sp>
        <p:nvSpPr>
          <p:cNvPr id="297" name="Shape 297"/>
          <p:cNvSpPr txBox="1"/>
          <p:nvPr>
            <p:ph type="body" idx="1"/>
          </p:nvPr>
        </p:nvSpPr>
        <p:spPr>
          <a:prstGeom prst="rect">
            <a:avLst/>
          </a:prstGeom>
        </p:spPr>
        <p:txBody>
          <a:bodyPr/>
          <a:lstStyle/>
          <a:p>
            <a:pPr/>
            <a:r>
              <a:t>Determines the “usability” of your product</a:t>
            </a:r>
          </a:p>
          <a:p>
            <a:pPr/>
            <a:r>
              <a:t>Identifies issues, false assumptions and misses with a product or prototype</a:t>
            </a:r>
          </a:p>
          <a:p>
            <a:pPr/>
            <a:r>
              <a:t>A user is led through multiple tasks to perform against a product or prototype</a:t>
            </a:r>
          </a:p>
          <a:p>
            <a:pPr/>
            <a:r>
              <a:t>Led by a “neutral” moderator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txBox="1"/>
          <p:nvPr>
            <p:ph type="title"/>
          </p:nvPr>
        </p:nvSpPr>
        <p:spPr>
          <a:prstGeom prst="rect">
            <a:avLst/>
          </a:prstGeom>
        </p:spPr>
        <p:txBody>
          <a:bodyPr/>
          <a:lstStyle>
            <a:lvl1pPr defTabSz="467359">
              <a:spcBef>
                <a:spcPts val="2200"/>
              </a:spcBef>
              <a:defRPr sz="4800"/>
            </a:lvl1pPr>
          </a:lstStyle>
          <a:p>
            <a:pPr/>
            <a:r>
              <a:t>How do you decide what tasks the user will complete?</a:t>
            </a:r>
          </a:p>
        </p:txBody>
      </p:sp>
      <p:sp>
        <p:nvSpPr>
          <p:cNvPr id="302" name="Shape 302"/>
          <p:cNvSpPr txBox="1"/>
          <p:nvPr>
            <p:ph type="body" idx="1"/>
          </p:nvPr>
        </p:nvSpPr>
        <p:spPr>
          <a:prstGeom prst="rect">
            <a:avLst/>
          </a:prstGeom>
        </p:spPr>
        <p:txBody>
          <a:bodyPr/>
          <a:lstStyle/>
          <a:p>
            <a:pPr/>
            <a:r>
              <a:t>Tasks should represent typical workflows the user would want to accomplish with the product</a:t>
            </a:r>
          </a:p>
          <a:p>
            <a:pPr/>
            <a:r>
              <a:t>Tasks should not hold the user’s hand; you want to observe how the user solves the problem with your product</a:t>
            </a:r>
          </a:p>
          <a:p>
            <a:pPr/>
            <a:r>
              <a:t>Ensure the product can handle the tasks</a:t>
            </a:r>
          </a:p>
          <a:p>
            <a:pPr lvl="1"/>
            <a:r>
              <a:t>Can the user access all the screens they need to?</a:t>
            </a:r>
          </a:p>
          <a:p>
            <a:pPr lvl="1"/>
            <a:r>
              <a:t>Can the user undo things they’ve done?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txBox="1"/>
          <p:nvPr>
            <p:ph type="body" idx="13"/>
          </p:nvPr>
        </p:nvSpPr>
        <p:spPr>
          <a:prstGeom prst="rect">
            <a:avLst/>
          </a:prstGeom>
        </p:spPr>
        <p:txBody>
          <a:bodyPr/>
          <a:lstStyle/>
          <a:p>
            <a:pPr/>
            <a:r>
              <a:t>Hi, I’m Alex!</a:t>
            </a:r>
          </a:p>
        </p:txBody>
      </p:sp>
      <p:pic>
        <p:nvPicPr>
          <p:cNvPr id="176" name="396D0405-8834-4CAC-9D3A-6A085F6973A8-L0-001.jpeg"/>
          <p:cNvPicPr>
            <a:picLocks noChangeAspect="1"/>
          </p:cNvPicPr>
          <p:nvPr>
            <p:ph type="pic" idx="14"/>
          </p:nvPr>
        </p:nvPicPr>
        <p:blipFill>
          <a:blip r:embed="rId2">
            <a:extLst/>
          </a:blip>
          <a:srcRect l="12683" t="0" r="42612" b="0"/>
          <a:stretch>
            <a:fillRect/>
          </a:stretch>
        </p:blipFill>
        <p:spPr>
          <a:xfrm>
            <a:off x="0" y="0"/>
            <a:ext cx="5486400" cy="9753600"/>
          </a:xfrm>
          <a:prstGeom prst="rect">
            <a:avLst/>
          </a:prstGeom>
        </p:spPr>
      </p:pic>
      <p:sp>
        <p:nvSpPr>
          <p:cNvPr id="177" name="Shape 177"/>
          <p:cNvSpPr txBox="1"/>
          <p:nvPr>
            <p:ph type="body" idx="15"/>
          </p:nvPr>
        </p:nvSpPr>
        <p:spPr>
          <a:xfrm>
            <a:off x="5892800" y="6836833"/>
            <a:ext cx="6705600" cy="2743201"/>
          </a:xfrm>
          <a:prstGeom prst="rect">
            <a:avLst/>
          </a:prstGeom>
        </p:spPr>
        <p:txBody>
          <a:bodyPr/>
          <a:lstStyle/>
          <a:p>
            <a:pPr marL="366058" indent="-366058" defTabSz="584200">
              <a:spcBef>
                <a:spcPts val="2800"/>
              </a:spcBef>
              <a:buClr>
                <a:schemeClr val="accent1">
                  <a:hueOff val="-84091"/>
                  <a:satOff val="15316"/>
                  <a:lumOff val="24313"/>
                </a:schemeClr>
              </a:buClr>
              <a:buSzPct val="104999"/>
              <a:buFont typeface="Avenir Next"/>
              <a:buChar char="‣"/>
              <a:defRPr sz="2800">
                <a:solidFill>
                  <a:srgbClr val="FFFFFF"/>
                </a:solidFill>
                <a:latin typeface="Avenir Next Medium"/>
                <a:ea typeface="Avenir Next Medium"/>
                <a:cs typeface="Avenir Next Medium"/>
                <a:sym typeface="Avenir Next Medium"/>
              </a:defRPr>
            </a:pPr>
            <a:r>
              <a:t>Senior UX Developer &amp; Consultant @ Insight Digital Innovation</a:t>
            </a:r>
          </a:p>
          <a:p>
            <a:pPr marL="366058" indent="-366058" defTabSz="584200">
              <a:spcBef>
                <a:spcPts val="2800"/>
              </a:spcBef>
              <a:buClr>
                <a:schemeClr val="accent1">
                  <a:hueOff val="-84091"/>
                  <a:satOff val="15316"/>
                  <a:lumOff val="24313"/>
                </a:schemeClr>
              </a:buClr>
              <a:buSzPct val="104999"/>
              <a:buFont typeface="Avenir Next"/>
              <a:buChar char="‣"/>
              <a:defRPr sz="2800">
                <a:solidFill>
                  <a:srgbClr val="FFFFFF"/>
                </a:solidFill>
                <a:latin typeface="Avenir Next Medium"/>
                <a:ea typeface="Avenir Next Medium"/>
                <a:cs typeface="Avenir Next Medium"/>
                <a:sym typeface="Avenir Next Medium"/>
              </a:defRPr>
            </a:pPr>
            <a:r>
              <a:t>Pupper dad</a:t>
            </a:r>
          </a:p>
          <a:p>
            <a:pPr marL="366058" indent="-366058" defTabSz="584200">
              <a:spcBef>
                <a:spcPts val="2800"/>
              </a:spcBef>
              <a:buClr>
                <a:schemeClr val="accent1">
                  <a:hueOff val="-84091"/>
                  <a:satOff val="15316"/>
                  <a:lumOff val="24313"/>
                </a:schemeClr>
              </a:buClr>
              <a:buSzPct val="104999"/>
              <a:buFont typeface="Avenir Next"/>
              <a:buChar char="‣"/>
              <a:defRPr sz="2800">
                <a:solidFill>
                  <a:srgbClr val="FFFFFF"/>
                </a:solidFill>
                <a:latin typeface="Avenir Next Medium"/>
                <a:ea typeface="Avenir Next Medium"/>
                <a:cs typeface="Avenir Next Medium"/>
                <a:sym typeface="Avenir Next Medium"/>
              </a:defRPr>
            </a:pPr>
            <a:r>
              <a:t>“Full Stack UX” advocate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txBox="1"/>
          <p:nvPr>
            <p:ph type="title"/>
          </p:nvPr>
        </p:nvSpPr>
        <p:spPr>
          <a:prstGeom prst="rect">
            <a:avLst/>
          </a:prstGeom>
        </p:spPr>
        <p:txBody>
          <a:bodyPr/>
          <a:lstStyle>
            <a:lvl1pPr defTabSz="467359">
              <a:spcBef>
                <a:spcPts val="2200"/>
              </a:spcBef>
              <a:defRPr sz="4800"/>
            </a:lvl1pPr>
          </a:lstStyle>
          <a:p>
            <a:pPr/>
            <a:r>
              <a:t>Today’s usability study tasks</a:t>
            </a:r>
          </a:p>
        </p:txBody>
      </p:sp>
      <p:sp>
        <p:nvSpPr>
          <p:cNvPr id="307" name="Shape 307"/>
          <p:cNvSpPr txBox="1"/>
          <p:nvPr>
            <p:ph type="body" idx="1"/>
          </p:nvPr>
        </p:nvSpPr>
        <p:spPr>
          <a:prstGeom prst="rect">
            <a:avLst/>
          </a:prstGeom>
        </p:spPr>
        <p:txBody>
          <a:bodyPr/>
          <a:lstStyle/>
          <a:p>
            <a:pPr>
              <a:buChar char="‣"/>
            </a:pPr>
            <a:r>
              <a:t>Utilizing the CodeMash Scheduling App, book a ride to the Great Wolf Lodge hotel for tonight at 7:30PM.</a:t>
            </a:r>
          </a:p>
          <a:p>
            <a:pPr>
              <a:buChar char="‣"/>
            </a:pPr>
            <a:r>
              <a:t>Change your 7:30PM ride to one departing at a later time.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txBox="1"/>
          <p:nvPr>
            <p:ph type="body" idx="13"/>
          </p:nvPr>
        </p:nvSpPr>
        <p:spPr>
          <a:prstGeom prst="rect">
            <a:avLst/>
          </a:prstGeom>
        </p:spPr>
        <p:txBody>
          <a:bodyPr/>
          <a:lstStyle/>
          <a:p>
            <a:pPr/>
            <a:r>
              <a:t>Now its your turn!</a:t>
            </a:r>
          </a:p>
        </p:txBody>
      </p:sp>
      <p:sp>
        <p:nvSpPr>
          <p:cNvPr id="312" name="Shape 312"/>
          <p:cNvSpPr txBox="1"/>
          <p:nvPr>
            <p:ph type="title"/>
          </p:nvPr>
        </p:nvSpPr>
        <p:spPr>
          <a:prstGeom prst="rect">
            <a:avLst/>
          </a:prstGeom>
        </p:spPr>
        <p:txBody>
          <a:bodyPr/>
          <a:lstStyle>
            <a:lvl1pPr defTabSz="467359">
              <a:spcBef>
                <a:spcPts val="2200"/>
              </a:spcBef>
              <a:defRPr sz="4800"/>
            </a:lvl1pPr>
          </a:lstStyle>
          <a:p>
            <a:pPr/>
            <a:r>
              <a:t>First usability study - 20 minutes</a:t>
            </a:r>
          </a:p>
        </p:txBody>
      </p:sp>
      <p:sp>
        <p:nvSpPr>
          <p:cNvPr id="313" name="Shape 313"/>
          <p:cNvSpPr txBox="1"/>
          <p:nvPr>
            <p:ph type="body" idx="1"/>
          </p:nvPr>
        </p:nvSpPr>
        <p:spPr>
          <a:prstGeom prst="rect">
            <a:avLst/>
          </a:prstGeom>
        </p:spPr>
        <p:txBody>
          <a:bodyPr/>
          <a:lstStyle/>
          <a:p>
            <a:pPr/>
            <a:r>
              <a:t>In your groups of three, assign the following roles:</a:t>
            </a:r>
          </a:p>
          <a:p>
            <a:pPr lvl="1"/>
            <a:r>
              <a:t>User</a:t>
            </a:r>
          </a:p>
          <a:p>
            <a:pPr lvl="1"/>
            <a:r>
              <a:t>UX Researcher</a:t>
            </a:r>
          </a:p>
          <a:p>
            <a:pPr lvl="1"/>
            <a:r>
              <a:t>Note taker</a:t>
            </a:r>
          </a:p>
          <a:p>
            <a:pPr/>
            <a:r>
              <a:t>All group members should review their role descriptions before starting the study</a:t>
            </a:r>
          </a:p>
          <a:p>
            <a:pPr lvl="1"/>
            <a:r>
              <a:t>Use a prototype from one of the group members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txBox="1"/>
          <p:nvPr>
            <p:ph type="title"/>
          </p:nvPr>
        </p:nvSpPr>
        <p:spPr>
          <a:xfrm>
            <a:off x="1274796" y="6565512"/>
            <a:ext cx="10455208" cy="2244442"/>
          </a:xfrm>
          <a:prstGeom prst="rect">
            <a:avLst/>
          </a:prstGeom>
        </p:spPr>
        <p:txBody>
          <a:bodyPr/>
          <a:lstStyle/>
          <a:p>
            <a:pPr defTabSz="344677">
              <a:defRPr sz="7079"/>
            </a:pPr>
          </a:p>
          <a:p>
            <a:pPr algn="ctr" defTabSz="344677">
              <a:lnSpc>
                <a:spcPct val="100000"/>
              </a:lnSpc>
              <a:spcBef>
                <a:spcPts val="1600"/>
              </a:spcBef>
              <a:defRPr cap="none" sz="7079">
                <a:solidFill>
                  <a:srgbClr val="838787"/>
                </a:solidFill>
                <a:latin typeface="Avenir Next Medium"/>
                <a:ea typeface="Avenir Next Medium"/>
                <a:cs typeface="Avenir Next Medium"/>
                <a:sym typeface="Avenir Next Medium"/>
              </a:defRPr>
            </a:pPr>
            <a:r>
              <a:rPr u="sng">
                <a:solidFill>
                  <a:schemeClr val="accent1"/>
                </a:solidFill>
                <a:hlinkClick r:id="rId2" invalidUrl="" action="" tgtFrame="" tooltip="" history="1" highlightClick="0" endSnd="0"/>
              </a:rPr>
              <a:t>https://FullStackUX.dev</a:t>
            </a:r>
          </a:p>
        </p:txBody>
      </p:sp>
      <p:sp>
        <p:nvSpPr>
          <p:cNvPr id="318" name="Shape 318"/>
          <p:cNvSpPr txBox="1"/>
          <p:nvPr/>
        </p:nvSpPr>
        <p:spPr>
          <a:xfrm>
            <a:off x="692977" y="1795012"/>
            <a:ext cx="5358835" cy="279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400"/>
            </a:pPr>
            <a:r>
              <a:t>1. Visit the following link on your laptop. </a:t>
            </a:r>
          </a:p>
          <a:p>
            <a:pPr>
              <a:spcBef>
                <a:spcPts val="2800"/>
              </a:spcBef>
              <a:defRPr sz="3400"/>
            </a:pPr>
            <a:r>
              <a:t>2. Expand section “2 - First usability study”</a:t>
            </a:r>
          </a:p>
        </p:txBody>
      </p:sp>
      <p:pic>
        <p:nvPicPr>
          <p:cNvPr id="319" name="pasted-image.tiff"/>
          <p:cNvPicPr>
            <a:picLocks noChangeAspect="1"/>
          </p:cNvPicPr>
          <p:nvPr/>
        </p:nvPicPr>
        <p:blipFill>
          <a:blip r:embed="rId3">
            <a:extLst/>
          </a:blip>
          <a:stretch>
            <a:fillRect/>
          </a:stretch>
        </p:blipFill>
        <p:spPr>
          <a:xfrm>
            <a:off x="6677433" y="415727"/>
            <a:ext cx="5970513" cy="659657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txBox="1"/>
          <p:nvPr>
            <p:ph type="title"/>
          </p:nvPr>
        </p:nvSpPr>
        <p:spPr>
          <a:prstGeom prst="rect">
            <a:avLst/>
          </a:prstGeom>
        </p:spPr>
        <p:txBody>
          <a:bodyPr/>
          <a:lstStyle>
            <a:lvl1pPr defTabSz="514095">
              <a:defRPr sz="14960"/>
            </a:lvl1pPr>
          </a:lstStyle>
          <a:p>
            <a:pPr/>
            <a:r>
              <a:t>Acting on research findings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nvSpPr>
        <p:spPr>
          <a:xfrm>
            <a:off x="2513804" y="2850773"/>
            <a:ext cx="1907524" cy="1902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7"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6" name="Shape 326"/>
          <p:cNvSpPr/>
          <p:nvPr/>
        </p:nvSpPr>
        <p:spPr>
          <a:xfrm>
            <a:off x="8397071" y="2780468"/>
            <a:ext cx="1743164" cy="2043081"/>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27" name="Shape 327"/>
          <p:cNvSpPr txBox="1"/>
          <p:nvPr/>
        </p:nvSpPr>
        <p:spPr>
          <a:xfrm>
            <a:off x="7090048" y="5460999"/>
            <a:ext cx="4357209" cy="1117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2800"/>
              </a:spcBef>
              <a:defRPr cap="all" sz="4000">
                <a:solidFill>
                  <a:schemeClr val="accent1"/>
                </a:solidFill>
                <a:latin typeface="+mn-lt"/>
                <a:ea typeface="+mn-ea"/>
                <a:cs typeface="+mn-cs"/>
                <a:sym typeface="DIN Condensed"/>
              </a:defRPr>
            </a:lvl1pPr>
          </a:lstStyle>
          <a:p>
            <a:pPr/>
            <a:r>
              <a:t>Compile findings into a report</a:t>
            </a:r>
          </a:p>
        </p:txBody>
      </p:sp>
      <p:sp>
        <p:nvSpPr>
          <p:cNvPr id="328" name="Shape 328"/>
          <p:cNvSpPr txBox="1"/>
          <p:nvPr/>
        </p:nvSpPr>
        <p:spPr>
          <a:xfrm>
            <a:off x="1301661" y="5460999"/>
            <a:ext cx="4357209" cy="1117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2800"/>
              </a:spcBef>
              <a:defRPr cap="all" sz="4000">
                <a:solidFill>
                  <a:schemeClr val="accent1"/>
                </a:solidFill>
                <a:latin typeface="+mn-lt"/>
                <a:ea typeface="+mn-ea"/>
                <a:cs typeface="+mn-cs"/>
                <a:sym typeface="DIN Condensed"/>
              </a:defRPr>
            </a:lvl1pPr>
          </a:lstStyle>
          <a:p>
            <a:pPr/>
            <a:r>
              <a:t>Identify trends in responses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nvSpPr>
        <p:spPr>
          <a:xfrm>
            <a:off x="1688013" y="2293247"/>
            <a:ext cx="1907524" cy="1902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6"/>
                </a:lnTo>
                <a:cubicBezTo>
                  <a:pt x="0" y="21513"/>
                  <a:pt x="87" y="21600"/>
                  <a:pt x="194" y="21600"/>
                </a:cubicBezTo>
                <a:lnTo>
                  <a:pt x="21406" y="21600"/>
                </a:lnTo>
                <a:cubicBezTo>
                  <a:pt x="21513" y="21600"/>
                  <a:pt x="21600" y="21513"/>
                  <a:pt x="21600" y="21406"/>
                </a:cubicBezTo>
                <a:lnTo>
                  <a:pt x="21600" y="20822"/>
                </a:lnTo>
                <a:cubicBezTo>
                  <a:pt x="21600" y="20715"/>
                  <a:pt x="21513" y="20628"/>
                  <a:pt x="21406" y="20628"/>
                </a:cubicBezTo>
                <a:lnTo>
                  <a:pt x="1163" y="20628"/>
                </a:lnTo>
                <a:cubicBezTo>
                  <a:pt x="1057" y="20628"/>
                  <a:pt x="970" y="20541"/>
                  <a:pt x="970" y="20434"/>
                </a:cubicBezTo>
                <a:lnTo>
                  <a:pt x="970" y="194"/>
                </a:lnTo>
                <a:cubicBezTo>
                  <a:pt x="970" y="87"/>
                  <a:pt x="883" y="0"/>
                  <a:pt x="776" y="0"/>
                </a:cubicBezTo>
                <a:lnTo>
                  <a:pt x="194" y="0"/>
                </a:lnTo>
                <a:close/>
                <a:moveTo>
                  <a:pt x="14855" y="4365"/>
                </a:moveTo>
                <a:cubicBezTo>
                  <a:pt x="14545" y="4365"/>
                  <a:pt x="14235" y="4483"/>
                  <a:pt x="13998" y="4721"/>
                </a:cubicBezTo>
                <a:cubicBezTo>
                  <a:pt x="13525" y="5195"/>
                  <a:pt x="13525" y="5964"/>
                  <a:pt x="13998" y="6439"/>
                </a:cubicBezTo>
                <a:cubicBezTo>
                  <a:pt x="14472" y="6913"/>
                  <a:pt x="15239" y="6913"/>
                  <a:pt x="15712" y="6439"/>
                </a:cubicBezTo>
                <a:cubicBezTo>
                  <a:pt x="16185" y="5964"/>
                  <a:pt x="16185" y="5195"/>
                  <a:pt x="15712" y="4721"/>
                </a:cubicBezTo>
                <a:cubicBezTo>
                  <a:pt x="15475" y="4483"/>
                  <a:pt x="15165" y="4365"/>
                  <a:pt x="14855" y="4365"/>
                </a:cubicBezTo>
                <a:close/>
                <a:moveTo>
                  <a:pt x="4336" y="6020"/>
                </a:moveTo>
                <a:cubicBezTo>
                  <a:pt x="4026" y="6020"/>
                  <a:pt x="3716" y="6139"/>
                  <a:pt x="3479" y="6376"/>
                </a:cubicBezTo>
                <a:cubicBezTo>
                  <a:pt x="3006" y="6851"/>
                  <a:pt x="3006" y="7620"/>
                  <a:pt x="3479" y="8095"/>
                </a:cubicBezTo>
                <a:cubicBezTo>
                  <a:pt x="3953" y="8569"/>
                  <a:pt x="4720" y="8569"/>
                  <a:pt x="5193" y="8095"/>
                </a:cubicBezTo>
                <a:cubicBezTo>
                  <a:pt x="5666" y="7620"/>
                  <a:pt x="5666" y="6851"/>
                  <a:pt x="5193" y="6376"/>
                </a:cubicBezTo>
                <a:cubicBezTo>
                  <a:pt x="4956" y="6139"/>
                  <a:pt x="4646" y="6020"/>
                  <a:pt x="4336" y="6020"/>
                </a:cubicBezTo>
                <a:close/>
                <a:moveTo>
                  <a:pt x="9154" y="9823"/>
                </a:moveTo>
                <a:cubicBezTo>
                  <a:pt x="8844" y="9823"/>
                  <a:pt x="8534" y="9942"/>
                  <a:pt x="8297" y="10179"/>
                </a:cubicBezTo>
                <a:cubicBezTo>
                  <a:pt x="7824" y="10653"/>
                  <a:pt x="7824" y="11422"/>
                  <a:pt x="8297" y="11897"/>
                </a:cubicBezTo>
                <a:cubicBezTo>
                  <a:pt x="8770" y="12372"/>
                  <a:pt x="9537" y="12372"/>
                  <a:pt x="10011" y="11897"/>
                </a:cubicBezTo>
                <a:cubicBezTo>
                  <a:pt x="10484" y="11422"/>
                  <a:pt x="10484" y="10653"/>
                  <a:pt x="10011" y="10179"/>
                </a:cubicBezTo>
                <a:cubicBezTo>
                  <a:pt x="9774" y="9942"/>
                  <a:pt x="9464" y="9823"/>
                  <a:pt x="9154" y="9823"/>
                </a:cubicBezTo>
                <a:close/>
                <a:moveTo>
                  <a:pt x="16522" y="12697"/>
                </a:moveTo>
                <a:cubicBezTo>
                  <a:pt x="16211" y="12697"/>
                  <a:pt x="15901" y="12816"/>
                  <a:pt x="15665" y="13053"/>
                </a:cubicBezTo>
                <a:cubicBezTo>
                  <a:pt x="15191" y="13528"/>
                  <a:pt x="15191" y="14297"/>
                  <a:pt x="15665" y="14771"/>
                </a:cubicBezTo>
                <a:cubicBezTo>
                  <a:pt x="16138" y="15246"/>
                  <a:pt x="16905" y="15246"/>
                  <a:pt x="17378" y="14771"/>
                </a:cubicBezTo>
                <a:cubicBezTo>
                  <a:pt x="17852" y="14297"/>
                  <a:pt x="17852" y="13528"/>
                  <a:pt x="17378" y="13053"/>
                </a:cubicBezTo>
                <a:cubicBezTo>
                  <a:pt x="17142" y="12816"/>
                  <a:pt x="16832" y="12697"/>
                  <a:pt x="16522" y="12697"/>
                </a:cubicBezTo>
                <a:close/>
                <a:moveTo>
                  <a:pt x="6257" y="15838"/>
                </a:moveTo>
                <a:cubicBezTo>
                  <a:pt x="5947" y="15838"/>
                  <a:pt x="5637" y="15957"/>
                  <a:pt x="5400" y="16194"/>
                </a:cubicBezTo>
                <a:cubicBezTo>
                  <a:pt x="4927" y="16669"/>
                  <a:pt x="4927" y="17438"/>
                  <a:pt x="5400" y="17912"/>
                </a:cubicBezTo>
                <a:cubicBezTo>
                  <a:pt x="5873" y="18387"/>
                  <a:pt x="6640" y="18387"/>
                  <a:pt x="7114" y="17912"/>
                </a:cubicBezTo>
                <a:cubicBezTo>
                  <a:pt x="7587" y="17438"/>
                  <a:pt x="7587" y="16669"/>
                  <a:pt x="7114" y="16194"/>
                </a:cubicBezTo>
                <a:cubicBezTo>
                  <a:pt x="6877" y="15957"/>
                  <a:pt x="6567" y="15838"/>
                  <a:pt x="6257" y="15838"/>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1" name="Shape 331"/>
          <p:cNvSpPr txBox="1"/>
          <p:nvPr/>
        </p:nvSpPr>
        <p:spPr>
          <a:xfrm>
            <a:off x="475871" y="4903472"/>
            <a:ext cx="4357209" cy="1117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2800"/>
              </a:spcBef>
              <a:defRPr cap="all" sz="4000">
                <a:solidFill>
                  <a:schemeClr val="accent1"/>
                </a:solidFill>
                <a:latin typeface="+mn-lt"/>
                <a:ea typeface="+mn-ea"/>
                <a:cs typeface="+mn-cs"/>
                <a:sym typeface="DIN Condensed"/>
              </a:defRPr>
            </a:lvl1pPr>
          </a:lstStyle>
          <a:p>
            <a:pPr/>
            <a:r>
              <a:t>Identify trends in responses</a:t>
            </a:r>
          </a:p>
        </p:txBody>
      </p:sp>
      <p:sp>
        <p:nvSpPr>
          <p:cNvPr id="332" name="Shape 332"/>
          <p:cNvSpPr txBox="1"/>
          <p:nvPr/>
        </p:nvSpPr>
        <p:spPr>
          <a:xfrm>
            <a:off x="6229372" y="2425700"/>
            <a:ext cx="6175406" cy="490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spcBef>
                <a:spcPts val="2800"/>
              </a:spcBef>
              <a:buClr>
                <a:schemeClr val="accent1"/>
              </a:buClr>
              <a:buSzPct val="104999"/>
              <a:buFont typeface="Avenir Next"/>
              <a:buChar char="‣"/>
              <a:defRPr sz="3400"/>
            </a:pPr>
            <a:r>
              <a:t>“Users had trouble locating a specific hotel in the rides list”</a:t>
            </a:r>
          </a:p>
          <a:p>
            <a:pPr marL="444500" indent="-444500">
              <a:spcBef>
                <a:spcPts val="2800"/>
              </a:spcBef>
              <a:buClr>
                <a:schemeClr val="accent1"/>
              </a:buClr>
              <a:buSzPct val="104999"/>
              <a:buFont typeface="Avenir Next"/>
              <a:buChar char="‣"/>
              <a:defRPr sz="3400"/>
            </a:pPr>
            <a:r>
              <a:t>“Users wanted more information about drivers”</a:t>
            </a:r>
          </a:p>
          <a:p>
            <a:pPr marL="444500" indent="-444500">
              <a:spcBef>
                <a:spcPts val="2800"/>
              </a:spcBef>
              <a:buClr>
                <a:schemeClr val="accent1"/>
              </a:buClr>
              <a:buSzPct val="104999"/>
              <a:buFont typeface="Avenir Next"/>
              <a:buChar char="‣"/>
              <a:defRPr sz="3400"/>
            </a:pPr>
            <a:r>
              <a:t>“Users expected to be able to edit a ride”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txBox="1"/>
          <p:nvPr/>
        </p:nvSpPr>
        <p:spPr>
          <a:xfrm>
            <a:off x="6267144" y="2425700"/>
            <a:ext cx="6175406" cy="490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spcBef>
                <a:spcPts val="2800"/>
              </a:spcBef>
              <a:buClr>
                <a:schemeClr val="accent1"/>
              </a:buClr>
              <a:buSzPct val="104999"/>
              <a:buFont typeface="Avenir Next"/>
              <a:buChar char="‣"/>
              <a:defRPr sz="3400"/>
            </a:pPr>
            <a:r>
              <a:t>Discuss the method used to obtain results as well as the sample size and sourcing</a:t>
            </a:r>
          </a:p>
          <a:p>
            <a:pPr marL="444500" indent="-444500">
              <a:spcBef>
                <a:spcPts val="2800"/>
              </a:spcBef>
              <a:buClr>
                <a:schemeClr val="accent1"/>
              </a:buClr>
              <a:buSzPct val="104999"/>
              <a:buFont typeface="Avenir Next"/>
              <a:buChar char="‣"/>
              <a:defRPr sz="3400"/>
            </a:pPr>
            <a:r>
              <a:t>Detail difficulties or frustrations felt by users</a:t>
            </a:r>
          </a:p>
          <a:p>
            <a:pPr marL="444500" indent="-444500">
              <a:spcBef>
                <a:spcPts val="2800"/>
              </a:spcBef>
              <a:buClr>
                <a:schemeClr val="accent1"/>
              </a:buClr>
              <a:buSzPct val="104999"/>
              <a:buFont typeface="Avenir Next"/>
              <a:buChar char="‣"/>
              <a:defRPr sz="3400"/>
            </a:pPr>
            <a:r>
              <a:t>Provide suggestions on how to alleviate frustrations</a:t>
            </a:r>
          </a:p>
        </p:txBody>
      </p:sp>
      <p:sp>
        <p:nvSpPr>
          <p:cNvPr id="337" name="Shape 337"/>
          <p:cNvSpPr/>
          <p:nvPr/>
        </p:nvSpPr>
        <p:spPr>
          <a:xfrm>
            <a:off x="1770193" y="2568039"/>
            <a:ext cx="1743165" cy="2043080"/>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38" name="Shape 338"/>
          <p:cNvSpPr txBox="1"/>
          <p:nvPr/>
        </p:nvSpPr>
        <p:spPr>
          <a:xfrm>
            <a:off x="463171" y="5248569"/>
            <a:ext cx="4357209" cy="1117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80000"/>
              </a:lnSpc>
              <a:spcBef>
                <a:spcPts val="2800"/>
              </a:spcBef>
              <a:defRPr cap="all" sz="4000">
                <a:solidFill>
                  <a:schemeClr val="accent1"/>
                </a:solidFill>
                <a:latin typeface="+mn-lt"/>
                <a:ea typeface="+mn-ea"/>
                <a:cs typeface="+mn-cs"/>
                <a:sym typeface="DIN Condensed"/>
              </a:defRPr>
            </a:lvl1pPr>
          </a:lstStyle>
          <a:p>
            <a:pPr/>
            <a:r>
              <a:t>Compile findings into a report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txBox="1"/>
          <p:nvPr>
            <p:ph type="body" idx="13"/>
          </p:nvPr>
        </p:nvSpPr>
        <p:spPr>
          <a:prstGeom prst="rect">
            <a:avLst/>
          </a:prstGeom>
        </p:spPr>
        <p:txBody>
          <a:bodyPr/>
          <a:lstStyle/>
          <a:p>
            <a:pPr/>
            <a:r>
              <a:t>NOw it’s your turn!</a:t>
            </a:r>
          </a:p>
        </p:txBody>
      </p:sp>
      <p:sp>
        <p:nvSpPr>
          <p:cNvPr id="343" name="Shape 343"/>
          <p:cNvSpPr txBox="1"/>
          <p:nvPr>
            <p:ph type="title"/>
          </p:nvPr>
        </p:nvSpPr>
        <p:spPr>
          <a:prstGeom prst="rect">
            <a:avLst/>
          </a:prstGeom>
        </p:spPr>
        <p:txBody>
          <a:bodyPr/>
          <a:lstStyle>
            <a:lvl1pPr defTabSz="467359">
              <a:spcBef>
                <a:spcPts val="2200"/>
              </a:spcBef>
              <a:defRPr sz="4800"/>
            </a:lvl1pPr>
          </a:lstStyle>
          <a:p>
            <a:pPr/>
            <a:r>
              <a:t>Analyze usability study results - 10 minutes</a:t>
            </a:r>
          </a:p>
        </p:txBody>
      </p:sp>
      <p:sp>
        <p:nvSpPr>
          <p:cNvPr id="344" name="Shape 344"/>
          <p:cNvSpPr txBox="1"/>
          <p:nvPr>
            <p:ph type="body" idx="1"/>
          </p:nvPr>
        </p:nvSpPr>
        <p:spPr>
          <a:xfrm>
            <a:off x="406400" y="2882900"/>
            <a:ext cx="12192000" cy="6108700"/>
          </a:xfrm>
          <a:prstGeom prst="rect">
            <a:avLst/>
          </a:prstGeom>
        </p:spPr>
        <p:txBody>
          <a:bodyPr/>
          <a:lstStyle/>
          <a:p>
            <a:pPr/>
            <a:r>
              <a:t>Within your groups, come up with a short findings report</a:t>
            </a:r>
          </a:p>
          <a:p>
            <a:pPr lvl="1"/>
            <a:r>
              <a:t>Try to list 3 issues with the prototype, and come up with easy ways to remedy these issues</a:t>
            </a:r>
          </a:p>
          <a:p>
            <a:pPr lvl="1"/>
            <a:r>
              <a:t>Turn these remedies into requirements that you can work on in the next section</a:t>
            </a:r>
          </a:p>
        </p:txBody>
      </p:sp>
      <p:sp>
        <p:nvSpPr>
          <p:cNvPr id="345" name="Shape 345"/>
          <p:cNvSpPr txBox="1"/>
          <p:nvPr/>
        </p:nvSpPr>
        <p:spPr>
          <a:xfrm>
            <a:off x="1274796" y="7189103"/>
            <a:ext cx="10455208" cy="2244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44677">
              <a:lnSpc>
                <a:spcPct val="80000"/>
              </a:lnSpc>
              <a:spcBef>
                <a:spcPts val="0"/>
              </a:spcBef>
              <a:defRPr cap="all" sz="7079">
                <a:solidFill>
                  <a:schemeClr val="accent1"/>
                </a:solidFill>
                <a:latin typeface="+mn-lt"/>
                <a:ea typeface="+mn-ea"/>
                <a:cs typeface="+mn-cs"/>
                <a:sym typeface="DIN Condensed"/>
              </a:defRPr>
            </a:pPr>
          </a:p>
          <a:p>
            <a:pPr algn="ctr" defTabSz="344677">
              <a:spcBef>
                <a:spcPts val="1600"/>
              </a:spcBef>
              <a:defRPr sz="7079"/>
            </a:pPr>
            <a:r>
              <a:rPr u="sng">
                <a:solidFill>
                  <a:schemeClr val="accent1"/>
                </a:solidFill>
                <a:hlinkClick r:id="rId3" invalidUrl="" action="" tgtFrame="" tooltip="" history="1" highlightClick="0" endSnd="0"/>
              </a:rPr>
              <a:t>https://FullStackUX.dev</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txBox="1"/>
          <p:nvPr>
            <p:ph type="title"/>
          </p:nvPr>
        </p:nvSpPr>
        <p:spPr>
          <a:prstGeom prst="rect">
            <a:avLst/>
          </a:prstGeom>
        </p:spPr>
        <p:txBody>
          <a:bodyPr/>
          <a:lstStyle>
            <a:lvl1pPr defTabSz="467359">
              <a:spcBef>
                <a:spcPts val="2200"/>
              </a:spcBef>
              <a:defRPr sz="4800"/>
            </a:lvl1pPr>
          </a:lstStyle>
          <a:p>
            <a:pPr/>
            <a:r>
              <a:t>You should now have 3 requirements to work on!</a:t>
            </a:r>
          </a:p>
        </p:txBody>
      </p:sp>
      <p:sp>
        <p:nvSpPr>
          <p:cNvPr id="350" name="Shape 350"/>
          <p:cNvSpPr txBox="1"/>
          <p:nvPr>
            <p:ph type="body" idx="1"/>
          </p:nvPr>
        </p:nvSpPr>
        <p:spPr>
          <a:prstGeom prst="rect">
            <a:avLst/>
          </a:prstGeom>
        </p:spPr>
        <p:txBody>
          <a:bodyPr/>
          <a:lstStyle/>
          <a:p>
            <a:pPr marL="431165" indent="-431165" defTabSz="566674">
              <a:spcBef>
                <a:spcPts val="2700"/>
              </a:spcBef>
              <a:defRPr sz="3298"/>
            </a:pPr>
            <a:r>
              <a:t>If your group was unable to come up with 3 requirements, think of adopting some of the following:</a:t>
            </a:r>
          </a:p>
          <a:p>
            <a:pPr lvl="1" marL="862330" indent="-431165" defTabSz="566674">
              <a:spcBef>
                <a:spcPts val="2700"/>
              </a:spcBef>
              <a:defRPr sz="3298"/>
            </a:pPr>
            <a:r>
              <a:t>Users need a way to quickly browse rides by hotel and departure time. Results should be grouped and filterable </a:t>
            </a:r>
          </a:p>
          <a:p>
            <a:pPr lvl="1" marL="862330" indent="-431165" defTabSz="566674">
              <a:spcBef>
                <a:spcPts val="2700"/>
              </a:spcBef>
              <a:defRPr sz="3298"/>
            </a:pPr>
            <a:r>
              <a:t>A user should be able to contact their driver after booking a ride to suggest a different departure time</a:t>
            </a:r>
          </a:p>
          <a:p>
            <a:pPr lvl="1" marL="862330" indent="-431165" defTabSz="566674">
              <a:spcBef>
                <a:spcPts val="2700"/>
              </a:spcBef>
              <a:defRPr sz="3298"/>
            </a:pPr>
            <a:r>
              <a:t>Users feel uncomfortable riding with a stranger, the results page should show more information about the driver.</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txBox="1"/>
          <p:nvPr>
            <p:ph type="body" idx="13"/>
          </p:nvPr>
        </p:nvSpPr>
        <p:spPr>
          <a:prstGeom prst="rect">
            <a:avLst/>
          </a:prstGeom>
        </p:spPr>
        <p:txBody>
          <a:bodyPr/>
          <a:lstStyle/>
          <a:p>
            <a:pPr/>
            <a:r>
              <a:t>NOw it’s your turn!</a:t>
            </a:r>
          </a:p>
        </p:txBody>
      </p:sp>
      <p:sp>
        <p:nvSpPr>
          <p:cNvPr id="355" name="Shape 355"/>
          <p:cNvSpPr txBox="1"/>
          <p:nvPr>
            <p:ph type="title"/>
          </p:nvPr>
        </p:nvSpPr>
        <p:spPr>
          <a:prstGeom prst="rect">
            <a:avLst/>
          </a:prstGeom>
        </p:spPr>
        <p:txBody>
          <a:bodyPr/>
          <a:lstStyle>
            <a:lvl1pPr defTabSz="467359">
              <a:spcBef>
                <a:spcPts val="2200"/>
              </a:spcBef>
              <a:defRPr sz="4800"/>
            </a:lvl1pPr>
          </a:lstStyle>
          <a:p>
            <a:pPr/>
            <a:r>
              <a:t>Sketch a solution - 20 minutes</a:t>
            </a:r>
          </a:p>
        </p:txBody>
      </p:sp>
      <p:sp>
        <p:nvSpPr>
          <p:cNvPr id="356" name="Shape 356"/>
          <p:cNvSpPr txBox="1"/>
          <p:nvPr>
            <p:ph type="body" idx="1"/>
          </p:nvPr>
        </p:nvSpPr>
        <p:spPr>
          <a:xfrm>
            <a:off x="406400" y="2882900"/>
            <a:ext cx="12192000" cy="6108700"/>
          </a:xfrm>
          <a:prstGeom prst="rect">
            <a:avLst/>
          </a:prstGeom>
        </p:spPr>
        <p:txBody>
          <a:bodyPr/>
          <a:lstStyle/>
          <a:p>
            <a:pPr/>
            <a:r>
              <a:t>Work together within your groups and sketch out the screens of the app with appropriate changes made to meet your new requirements</a:t>
            </a:r>
          </a:p>
          <a:p>
            <a:pPr/>
            <a:r>
              <a:t>This should be done on paper, not in Figma</a:t>
            </a:r>
          </a:p>
          <a:p>
            <a:pPr/>
            <a:r>
              <a:t>You should have one final sketch that everyone agrees on, you may need to sketch out multiple screens</a:t>
            </a:r>
          </a:p>
          <a:p>
            <a:pPr/>
            <a:r>
              <a:t>Paper and pens are available at the front!</a:t>
            </a:r>
          </a:p>
        </p:txBody>
      </p:sp>
      <p:sp>
        <p:nvSpPr>
          <p:cNvPr id="357" name="Shape 357"/>
          <p:cNvSpPr txBox="1"/>
          <p:nvPr/>
        </p:nvSpPr>
        <p:spPr>
          <a:xfrm>
            <a:off x="1274796" y="7380977"/>
            <a:ext cx="10455208" cy="2244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44677">
              <a:lnSpc>
                <a:spcPct val="80000"/>
              </a:lnSpc>
              <a:spcBef>
                <a:spcPts val="0"/>
              </a:spcBef>
              <a:defRPr cap="all" sz="7079">
                <a:solidFill>
                  <a:schemeClr val="accent1"/>
                </a:solidFill>
                <a:latin typeface="+mn-lt"/>
                <a:ea typeface="+mn-ea"/>
                <a:cs typeface="+mn-cs"/>
                <a:sym typeface="DIN Condensed"/>
              </a:defRPr>
            </a:pPr>
          </a:p>
          <a:p>
            <a:pPr algn="ctr" defTabSz="344677">
              <a:spcBef>
                <a:spcPts val="1600"/>
              </a:spcBef>
              <a:defRPr sz="7079"/>
            </a:pPr>
            <a:r>
              <a:rPr u="sng">
                <a:solidFill>
                  <a:schemeClr val="accent1"/>
                </a:solidFill>
                <a:hlinkClick r:id="rId3" invalidUrl="" action="" tgtFrame="" tooltip="" history="1" highlightClick="0" endSnd="0"/>
              </a:rPr>
              <a:t>https://FullStackUX.dev</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txBox="1"/>
          <p:nvPr>
            <p:ph type="body" idx="13"/>
          </p:nvPr>
        </p:nvSpPr>
        <p:spPr>
          <a:prstGeom prst="rect">
            <a:avLst/>
          </a:prstGeom>
        </p:spPr>
        <p:txBody>
          <a:bodyPr/>
          <a:lstStyle/>
          <a:p>
            <a:pPr/>
            <a:r>
              <a:t>Introduction</a:t>
            </a:r>
          </a:p>
        </p:txBody>
      </p:sp>
      <p:sp>
        <p:nvSpPr>
          <p:cNvPr id="180" name="Shape 180"/>
          <p:cNvSpPr txBox="1"/>
          <p:nvPr>
            <p:ph type="title"/>
          </p:nvPr>
        </p:nvSpPr>
        <p:spPr>
          <a:prstGeom prst="rect">
            <a:avLst/>
          </a:prstGeom>
        </p:spPr>
        <p:txBody>
          <a:bodyPr/>
          <a:lstStyle>
            <a:lvl1pPr defTabSz="467359">
              <a:spcBef>
                <a:spcPts val="2200"/>
              </a:spcBef>
              <a:defRPr sz="4800"/>
            </a:lvl1pPr>
          </a:lstStyle>
          <a:p>
            <a:pPr/>
            <a:r>
              <a:t>Why full stack UX?</a:t>
            </a:r>
          </a:p>
        </p:txBody>
      </p:sp>
      <p:sp>
        <p:nvSpPr>
          <p:cNvPr id="181" name="Shape 181"/>
          <p:cNvSpPr txBox="1"/>
          <p:nvPr>
            <p:ph type="body" idx="1"/>
          </p:nvPr>
        </p:nvSpPr>
        <p:spPr>
          <a:prstGeom prst="rect">
            <a:avLst/>
          </a:prstGeom>
        </p:spPr>
        <p:txBody>
          <a:bodyPr/>
          <a:lstStyle/>
          <a:p>
            <a:pPr/>
            <a:r>
              <a:t>Speak a common language with designers and researchers</a:t>
            </a:r>
          </a:p>
          <a:p>
            <a:pPr/>
            <a:r>
              <a:t>Help better guide the direction of a project</a:t>
            </a:r>
          </a:p>
          <a:p>
            <a:pPr/>
            <a:r>
              <a:t>Fill in gaps when UX specialists are not available</a:t>
            </a:r>
          </a:p>
          <a:p>
            <a:pPr/>
            <a:r>
              <a:t>Become a more effective developer</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txBox="1"/>
          <p:nvPr>
            <p:ph type="body" idx="13"/>
          </p:nvPr>
        </p:nvSpPr>
        <p:spPr>
          <a:prstGeom prst="rect">
            <a:avLst/>
          </a:prstGeom>
        </p:spPr>
        <p:txBody>
          <a:bodyPr/>
          <a:lstStyle/>
          <a:p>
            <a:pPr/>
            <a:r>
              <a:t>Now it’s your turn!</a:t>
            </a:r>
          </a:p>
        </p:txBody>
      </p:sp>
      <p:sp>
        <p:nvSpPr>
          <p:cNvPr id="362" name="Shape 362"/>
          <p:cNvSpPr txBox="1"/>
          <p:nvPr>
            <p:ph type="title"/>
          </p:nvPr>
        </p:nvSpPr>
        <p:spPr>
          <a:prstGeom prst="rect">
            <a:avLst/>
          </a:prstGeom>
        </p:spPr>
        <p:txBody>
          <a:bodyPr/>
          <a:lstStyle>
            <a:lvl1pPr defTabSz="467359">
              <a:spcBef>
                <a:spcPts val="2200"/>
              </a:spcBef>
              <a:defRPr sz="4800"/>
            </a:lvl1pPr>
          </a:lstStyle>
          <a:p>
            <a:pPr/>
            <a:r>
              <a:t>Modify the prototype - 1 hour</a:t>
            </a:r>
          </a:p>
        </p:txBody>
      </p:sp>
      <p:sp>
        <p:nvSpPr>
          <p:cNvPr id="363" name="Shape 363"/>
          <p:cNvSpPr txBox="1"/>
          <p:nvPr>
            <p:ph type="body" idx="1"/>
          </p:nvPr>
        </p:nvSpPr>
        <p:spPr>
          <a:xfrm>
            <a:off x="406400" y="2451183"/>
            <a:ext cx="12192000" cy="6108701"/>
          </a:xfrm>
          <a:prstGeom prst="rect">
            <a:avLst/>
          </a:prstGeom>
        </p:spPr>
        <p:txBody>
          <a:bodyPr/>
          <a:lstStyle/>
          <a:p>
            <a:pPr/>
            <a:r>
              <a:t>Now that your group has a sketch of all the changes needed to meet your new requirements, it’s time to implement the changes in Figma</a:t>
            </a:r>
          </a:p>
          <a:p>
            <a:pPr/>
            <a:r>
              <a:t>Each group member should implement the changes in their own Figma file, but you should help each other if someone gets stuck!</a:t>
            </a:r>
          </a:p>
          <a:p>
            <a:pPr/>
            <a:r>
              <a:t>Modify the designs to reflect your sketches, and update the interactive prototype so the usability tasks can still be completed</a:t>
            </a:r>
          </a:p>
        </p:txBody>
      </p:sp>
      <p:sp>
        <p:nvSpPr>
          <p:cNvPr id="364" name="Shape 364"/>
          <p:cNvSpPr txBox="1"/>
          <p:nvPr/>
        </p:nvSpPr>
        <p:spPr>
          <a:xfrm>
            <a:off x="1274796" y="7620820"/>
            <a:ext cx="10455208" cy="2244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44677">
              <a:lnSpc>
                <a:spcPct val="80000"/>
              </a:lnSpc>
              <a:spcBef>
                <a:spcPts val="0"/>
              </a:spcBef>
              <a:defRPr cap="all" sz="7079">
                <a:solidFill>
                  <a:schemeClr val="accent1"/>
                </a:solidFill>
                <a:latin typeface="+mn-lt"/>
                <a:ea typeface="+mn-ea"/>
                <a:cs typeface="+mn-cs"/>
                <a:sym typeface="DIN Condensed"/>
              </a:defRPr>
            </a:pPr>
          </a:p>
          <a:p>
            <a:pPr algn="ctr" defTabSz="344677">
              <a:spcBef>
                <a:spcPts val="1600"/>
              </a:spcBef>
              <a:defRPr sz="7079"/>
            </a:pPr>
            <a:r>
              <a:rPr u="sng">
                <a:solidFill>
                  <a:schemeClr val="accent1"/>
                </a:solidFill>
                <a:hlinkClick r:id="rId3" invalidUrl="" action="" tgtFrame="" tooltip="" history="1" highlightClick="0" endSnd="0"/>
              </a:rPr>
              <a:t>https://FullStackUX.dev</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txBox="1"/>
          <p:nvPr>
            <p:ph type="body" idx="13"/>
          </p:nvPr>
        </p:nvSpPr>
        <p:spPr>
          <a:prstGeom prst="rect">
            <a:avLst/>
          </a:prstGeom>
        </p:spPr>
        <p:txBody>
          <a:bodyPr/>
          <a:lstStyle/>
          <a:p>
            <a:pPr/>
            <a:r>
              <a:t>Now its your turn!</a:t>
            </a:r>
          </a:p>
        </p:txBody>
      </p:sp>
      <p:sp>
        <p:nvSpPr>
          <p:cNvPr id="369" name="Shape 369"/>
          <p:cNvSpPr txBox="1"/>
          <p:nvPr>
            <p:ph type="title"/>
          </p:nvPr>
        </p:nvSpPr>
        <p:spPr>
          <a:prstGeom prst="rect">
            <a:avLst/>
          </a:prstGeom>
        </p:spPr>
        <p:txBody>
          <a:bodyPr/>
          <a:lstStyle>
            <a:lvl1pPr defTabSz="467359">
              <a:spcBef>
                <a:spcPts val="2200"/>
              </a:spcBef>
              <a:defRPr sz="4800"/>
            </a:lvl1pPr>
          </a:lstStyle>
          <a:p>
            <a:pPr/>
            <a:r>
              <a:t>Second usability study - 15 minutes</a:t>
            </a:r>
          </a:p>
        </p:txBody>
      </p:sp>
      <p:sp>
        <p:nvSpPr>
          <p:cNvPr id="370" name="Shape 370"/>
          <p:cNvSpPr txBox="1"/>
          <p:nvPr>
            <p:ph type="body" idx="1"/>
          </p:nvPr>
        </p:nvSpPr>
        <p:spPr>
          <a:prstGeom prst="rect">
            <a:avLst/>
          </a:prstGeom>
        </p:spPr>
        <p:txBody>
          <a:bodyPr/>
          <a:lstStyle/>
          <a:p>
            <a:pPr/>
            <a:r>
              <a:t>Keep the same roles you had last time</a:t>
            </a:r>
          </a:p>
          <a:p>
            <a:pPr>
              <a:defRPr b="1">
                <a:latin typeface="Avenir Next"/>
                <a:ea typeface="Avenir Next"/>
                <a:cs typeface="Avenir Next"/>
                <a:sym typeface="Avenir Next"/>
              </a:defRPr>
            </a:pPr>
            <a:r>
              <a:t>Swap users with another group!</a:t>
            </a:r>
          </a:p>
          <a:p>
            <a:pPr/>
            <a:r>
              <a:t>Use the most complete prototype among your group</a:t>
            </a:r>
          </a:p>
        </p:txBody>
      </p:sp>
      <p:sp>
        <p:nvSpPr>
          <p:cNvPr id="371" name="Shape 371"/>
          <p:cNvSpPr txBox="1"/>
          <p:nvPr/>
        </p:nvSpPr>
        <p:spPr>
          <a:xfrm>
            <a:off x="1274796" y="7221082"/>
            <a:ext cx="10455208" cy="2244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44677">
              <a:lnSpc>
                <a:spcPct val="80000"/>
              </a:lnSpc>
              <a:spcBef>
                <a:spcPts val="0"/>
              </a:spcBef>
              <a:defRPr cap="all" sz="7079">
                <a:solidFill>
                  <a:schemeClr val="accent1"/>
                </a:solidFill>
                <a:latin typeface="+mn-lt"/>
                <a:ea typeface="+mn-ea"/>
                <a:cs typeface="+mn-cs"/>
                <a:sym typeface="DIN Condensed"/>
              </a:defRPr>
            </a:pPr>
          </a:p>
          <a:p>
            <a:pPr algn="ctr" defTabSz="344677">
              <a:spcBef>
                <a:spcPts val="1600"/>
              </a:spcBef>
              <a:defRPr sz="7079"/>
            </a:pPr>
            <a:r>
              <a:rPr u="sng">
                <a:solidFill>
                  <a:schemeClr val="accent1"/>
                </a:solidFill>
                <a:hlinkClick r:id="rId3" invalidUrl="" action="" tgtFrame="" tooltip="" history="1" highlightClick="0" endSnd="0"/>
              </a:rPr>
              <a:t>https://FullStackUX.dev</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txBox="1"/>
          <p:nvPr>
            <p:ph type="title"/>
          </p:nvPr>
        </p:nvSpPr>
        <p:spPr>
          <a:prstGeom prst="rect">
            <a:avLst/>
          </a:prstGeom>
        </p:spPr>
        <p:txBody>
          <a:bodyPr/>
          <a:lstStyle/>
          <a:p>
            <a:pPr/>
            <a:r>
              <a:t>Did your changes help?</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txBox="1"/>
          <p:nvPr>
            <p:ph type="body" idx="13"/>
          </p:nvPr>
        </p:nvSpPr>
        <p:spPr>
          <a:prstGeom prst="rect">
            <a:avLst/>
          </a:prstGeom>
        </p:spPr>
        <p:txBody>
          <a:bodyPr/>
          <a:lstStyle/>
          <a:p>
            <a:pPr/>
            <a:r>
              <a:t>Now its your turn!</a:t>
            </a:r>
          </a:p>
        </p:txBody>
      </p:sp>
      <p:sp>
        <p:nvSpPr>
          <p:cNvPr id="378" name="Shape 378"/>
          <p:cNvSpPr txBox="1"/>
          <p:nvPr>
            <p:ph type="title"/>
          </p:nvPr>
        </p:nvSpPr>
        <p:spPr>
          <a:prstGeom prst="rect">
            <a:avLst/>
          </a:prstGeom>
        </p:spPr>
        <p:txBody>
          <a:bodyPr/>
          <a:lstStyle>
            <a:lvl1pPr defTabSz="467359">
              <a:spcBef>
                <a:spcPts val="2200"/>
              </a:spcBef>
              <a:defRPr sz="4800"/>
            </a:lvl1pPr>
          </a:lstStyle>
          <a:p>
            <a:pPr/>
            <a:r>
              <a:t>Create a findings report - 10 minutes</a:t>
            </a:r>
          </a:p>
        </p:txBody>
      </p:sp>
      <p:sp>
        <p:nvSpPr>
          <p:cNvPr id="379" name="Shape 379"/>
          <p:cNvSpPr txBox="1"/>
          <p:nvPr>
            <p:ph type="body" idx="1"/>
          </p:nvPr>
        </p:nvSpPr>
        <p:spPr>
          <a:prstGeom prst="rect">
            <a:avLst/>
          </a:prstGeom>
        </p:spPr>
        <p:txBody>
          <a:bodyPr/>
          <a:lstStyle/>
          <a:p>
            <a:pPr/>
            <a:r>
              <a:t>Users should return to their original group</a:t>
            </a:r>
          </a:p>
          <a:p>
            <a:pPr/>
            <a:r>
              <a:t>Analyze your notes and create a findings report based on the last usability test</a:t>
            </a:r>
          </a:p>
          <a:p>
            <a:pPr lvl="1"/>
            <a:r>
              <a:t>Outline the tasks the user completed</a:t>
            </a:r>
          </a:p>
          <a:p>
            <a:pPr lvl="1"/>
            <a:r>
              <a:t>Mention any issues the user ran into and give suggestions to resolve the issues</a:t>
            </a:r>
          </a:p>
        </p:txBody>
      </p:sp>
      <p:sp>
        <p:nvSpPr>
          <p:cNvPr id="380" name="Shape 380"/>
          <p:cNvSpPr txBox="1"/>
          <p:nvPr/>
        </p:nvSpPr>
        <p:spPr>
          <a:xfrm>
            <a:off x="1274796" y="7285040"/>
            <a:ext cx="10455208" cy="22444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44677">
              <a:lnSpc>
                <a:spcPct val="80000"/>
              </a:lnSpc>
              <a:spcBef>
                <a:spcPts val="0"/>
              </a:spcBef>
              <a:defRPr cap="all" sz="7079">
                <a:solidFill>
                  <a:schemeClr val="accent1"/>
                </a:solidFill>
                <a:latin typeface="+mn-lt"/>
                <a:ea typeface="+mn-ea"/>
                <a:cs typeface="+mn-cs"/>
                <a:sym typeface="DIN Condensed"/>
              </a:defRPr>
            </a:pPr>
          </a:p>
          <a:p>
            <a:pPr algn="ctr" defTabSz="344677">
              <a:spcBef>
                <a:spcPts val="1600"/>
              </a:spcBef>
              <a:defRPr sz="7079"/>
            </a:pPr>
            <a:r>
              <a:rPr u="sng">
                <a:solidFill>
                  <a:schemeClr val="accent1"/>
                </a:solidFill>
                <a:hlinkClick r:id="rId2" invalidUrl="" action="" tgtFrame="" tooltip="" history="1" highlightClick="0" endSnd="0"/>
              </a:rPr>
              <a:t>https://FullStackUX.dev</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txBox="1"/>
          <p:nvPr>
            <p:ph type="body" idx="13"/>
          </p:nvPr>
        </p:nvSpPr>
        <p:spPr>
          <a:prstGeom prst="rect">
            <a:avLst/>
          </a:prstGeom>
        </p:spPr>
        <p:txBody>
          <a:bodyPr/>
          <a:lstStyle/>
          <a:p>
            <a:pPr/>
            <a:r>
              <a:t>Now its your turn!</a:t>
            </a:r>
          </a:p>
        </p:txBody>
      </p:sp>
      <p:sp>
        <p:nvSpPr>
          <p:cNvPr id="383" name="Shape 383"/>
          <p:cNvSpPr txBox="1"/>
          <p:nvPr>
            <p:ph type="title"/>
          </p:nvPr>
        </p:nvSpPr>
        <p:spPr>
          <a:prstGeom prst="rect">
            <a:avLst/>
          </a:prstGeom>
        </p:spPr>
        <p:txBody>
          <a:bodyPr/>
          <a:lstStyle>
            <a:lvl1pPr defTabSz="467359">
              <a:spcBef>
                <a:spcPts val="2200"/>
              </a:spcBef>
              <a:defRPr sz="4800"/>
            </a:lvl1pPr>
          </a:lstStyle>
          <a:p>
            <a:pPr/>
            <a:r>
              <a:t>Present your findings report - 2 minutes/group</a:t>
            </a:r>
          </a:p>
        </p:txBody>
      </p:sp>
      <p:sp>
        <p:nvSpPr>
          <p:cNvPr id="384" name="Shape 384"/>
          <p:cNvSpPr txBox="1"/>
          <p:nvPr>
            <p:ph type="body" idx="1"/>
          </p:nvPr>
        </p:nvSpPr>
        <p:spPr>
          <a:prstGeom prst="rect">
            <a:avLst/>
          </a:prstGeom>
        </p:spPr>
        <p:txBody>
          <a:bodyPr/>
          <a:lstStyle/>
          <a:p>
            <a:pPr/>
            <a:r>
              <a:t>Mention the changes you made to the prototype and what they were meant to address</a:t>
            </a:r>
          </a:p>
          <a:p>
            <a:pPr/>
            <a:r>
              <a:t>Talk about any issues uncovered in the second usability study and give suggestions your group has for further improvements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txBox="1"/>
          <p:nvPr>
            <p:ph type="title"/>
          </p:nvPr>
        </p:nvSpPr>
        <p:spPr>
          <a:xfrm>
            <a:off x="406400" y="5308600"/>
            <a:ext cx="12192000" cy="4521200"/>
          </a:xfrm>
          <a:prstGeom prst="rect">
            <a:avLst/>
          </a:prstGeom>
        </p:spPr>
        <p:txBody>
          <a:bodyPr/>
          <a:lstStyle/>
          <a:p>
            <a:pPr/>
            <a:r>
              <a:t>Thank you!</a:t>
            </a:r>
          </a:p>
        </p:txBody>
      </p:sp>
      <p:pic>
        <p:nvPicPr>
          <p:cNvPr id="387" name="giphy.gif"/>
          <p:cNvPicPr>
            <a:picLocks noChangeAspect="0"/>
          </p:cNvPicPr>
          <p:nvPr/>
        </p:nvPicPr>
        <p:blipFill>
          <a:blip r:embed="rId2">
            <a:extLst/>
          </a:blip>
          <a:stretch>
            <a:fillRect/>
          </a:stretch>
        </p:blipFill>
        <p:spPr>
          <a:xfrm>
            <a:off x="417462" y="334019"/>
            <a:ext cx="6337301" cy="464820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txBox="1"/>
          <p:nvPr/>
        </p:nvSpPr>
        <p:spPr>
          <a:xfrm>
            <a:off x="669798" y="7086596"/>
            <a:ext cx="10559543" cy="22606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17000">
                <a:solidFill>
                  <a:schemeClr val="accent1"/>
                </a:solidFill>
                <a:latin typeface="+mn-lt"/>
                <a:ea typeface="+mn-ea"/>
                <a:cs typeface="+mn-cs"/>
                <a:sym typeface="DIN Condensed"/>
              </a:defRPr>
            </a:lvl1pPr>
          </a:lstStyle>
          <a:p>
            <a:pPr/>
            <a:r>
              <a:t>Keep in touch!</a:t>
            </a:r>
          </a:p>
        </p:txBody>
      </p:sp>
      <p:pic>
        <p:nvPicPr>
          <p:cNvPr id="390" name="Unknown.png"/>
          <p:cNvPicPr>
            <a:picLocks noChangeAspect="1"/>
          </p:cNvPicPr>
          <p:nvPr/>
        </p:nvPicPr>
        <p:blipFill>
          <a:blip r:embed="rId3">
            <a:extLst/>
          </a:blip>
          <a:stretch>
            <a:fillRect/>
          </a:stretch>
        </p:blipFill>
        <p:spPr>
          <a:xfrm>
            <a:off x="887065" y="725735"/>
            <a:ext cx="1036985" cy="1036986"/>
          </a:xfrm>
          <a:prstGeom prst="rect">
            <a:avLst/>
          </a:prstGeom>
          <a:ln w="12700">
            <a:miter lim="400000"/>
          </a:ln>
        </p:spPr>
      </p:pic>
      <p:sp>
        <p:nvSpPr>
          <p:cNvPr id="391" name="Shape 391"/>
          <p:cNvSpPr txBox="1"/>
          <p:nvPr/>
        </p:nvSpPr>
        <p:spPr>
          <a:xfrm>
            <a:off x="2384298" y="901327"/>
            <a:ext cx="331652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lvl1pPr>
          </a:lstStyle>
          <a:p>
            <a:pPr/>
            <a:r>
              <a:t>@AlexWhiteDev</a:t>
            </a:r>
          </a:p>
        </p:txBody>
      </p:sp>
      <p:sp>
        <p:nvSpPr>
          <p:cNvPr id="392" name="Shape 392"/>
          <p:cNvSpPr/>
          <p:nvPr/>
        </p:nvSpPr>
        <p:spPr>
          <a:xfrm>
            <a:off x="834561" y="1932233"/>
            <a:ext cx="938793" cy="757590"/>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93" name="Shape 393"/>
          <p:cNvSpPr txBox="1"/>
          <p:nvPr/>
        </p:nvSpPr>
        <p:spPr>
          <a:xfrm>
            <a:off x="2384298" y="1968127"/>
            <a:ext cx="418315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u="sng">
                <a:solidFill>
                  <a:schemeClr val="accent1"/>
                </a:solidFill>
                <a:hlinkClick r:id="rId4" invalidUrl="" action="" tgtFrame="" tooltip="" history="1" highlightClick="0" endSnd="0"/>
              </a:defRPr>
            </a:lvl1pPr>
          </a:lstStyle>
          <a:p>
            <a:pPr>
              <a:defRPr u="none">
                <a:solidFill>
                  <a:srgbClr val="838787"/>
                </a:solidFill>
              </a:defRPr>
            </a:pPr>
            <a:r>
              <a:rPr u="sng">
                <a:solidFill>
                  <a:schemeClr val="accent1"/>
                </a:solidFill>
                <a:hlinkClick r:id="rId4" invalidUrl="" action="" tgtFrame="" tooltip="" history="1" highlightClick="0" endSnd="0"/>
              </a:rPr>
              <a:t>https://MeetThe.dev</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txBox="1"/>
          <p:nvPr>
            <p:ph type="title"/>
          </p:nvPr>
        </p:nvSpPr>
        <p:spPr>
          <a:prstGeom prst="rect">
            <a:avLst/>
          </a:prstGeom>
        </p:spPr>
        <p:txBody>
          <a:bodyPr/>
          <a:lstStyle>
            <a:lvl1pPr defTabSz="397256">
              <a:defRPr sz="11560"/>
            </a:lvl1pPr>
          </a:lstStyle>
          <a:p>
            <a:pPr/>
            <a:r>
              <a:t>What does full stack UX look like in practice?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txBox="1"/>
          <p:nvPr>
            <p:ph type="body" idx="13"/>
          </p:nvPr>
        </p:nvSpPr>
        <p:spPr>
          <a:prstGeom prst="rect">
            <a:avLst/>
          </a:prstGeom>
        </p:spPr>
        <p:txBody>
          <a:bodyPr/>
          <a:lstStyle/>
          <a:p>
            <a:pPr/>
            <a:r>
              <a:t>Full stack UX in practice</a:t>
            </a:r>
          </a:p>
        </p:txBody>
      </p:sp>
      <p:sp>
        <p:nvSpPr>
          <p:cNvPr id="190" name="Shape 190"/>
          <p:cNvSpPr txBox="1"/>
          <p:nvPr>
            <p:ph type="title"/>
          </p:nvPr>
        </p:nvSpPr>
        <p:spPr>
          <a:prstGeom prst="rect">
            <a:avLst/>
          </a:prstGeom>
        </p:spPr>
        <p:txBody>
          <a:bodyPr/>
          <a:lstStyle>
            <a:lvl1pPr defTabSz="467359">
              <a:spcBef>
                <a:spcPts val="2200"/>
              </a:spcBef>
              <a:defRPr sz="4800"/>
            </a:lvl1pPr>
          </a:lstStyle>
          <a:p>
            <a:pPr/>
            <a:r>
              <a:t>Client  redesign</a:t>
            </a:r>
          </a:p>
        </p:txBody>
      </p:sp>
      <p:sp>
        <p:nvSpPr>
          <p:cNvPr id="191" name="Shape 191"/>
          <p:cNvSpPr txBox="1"/>
          <p:nvPr>
            <p:ph type="body" sz="half" idx="1"/>
          </p:nvPr>
        </p:nvSpPr>
        <p:spPr>
          <a:prstGeom prst="rect">
            <a:avLst/>
          </a:prstGeom>
        </p:spPr>
        <p:txBody>
          <a:bodyPr/>
          <a:lstStyle/>
          <a:p>
            <a:pPr/>
            <a:r>
              <a:t>I was able to use my relationship with the client as a developer to suggest devoting time to UX</a:t>
            </a:r>
          </a:p>
          <a:p>
            <a:pPr/>
            <a:r>
              <a:t>I led a UX research initiative with interviews and usability studies with employees and customers</a:t>
            </a:r>
          </a:p>
          <a:p>
            <a:pPr/>
            <a:r>
              <a:t>I was able to successfully gauge what was possible and estimate timeframes when presenting designs</a:t>
            </a:r>
          </a:p>
        </p:txBody>
      </p:sp>
      <p:pic>
        <p:nvPicPr>
          <p:cNvPr id="192" name="Surface Book.png"/>
          <p:cNvPicPr>
            <a:picLocks noChangeAspect="1"/>
          </p:cNvPicPr>
          <p:nvPr/>
        </p:nvPicPr>
        <p:blipFill>
          <a:blip r:embed="rId3">
            <a:extLst/>
          </a:blip>
          <a:srcRect l="28309" t="0" r="0" b="0"/>
          <a:stretch>
            <a:fillRect/>
          </a:stretch>
        </p:blipFill>
        <p:spPr>
          <a:xfrm>
            <a:off x="6697265" y="1465424"/>
            <a:ext cx="5857241" cy="5446751"/>
          </a:xfrm>
          <a:prstGeom prst="rect">
            <a:avLst/>
          </a:prstGeom>
          <a:ln w="12700">
            <a:miter lim="400000"/>
          </a:ln>
          <a:effectLst>
            <a:reflection blurRad="0" stA="15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txBox="1"/>
          <p:nvPr>
            <p:ph type="title"/>
          </p:nvPr>
        </p:nvSpPr>
        <p:spPr>
          <a:xfrm>
            <a:off x="406400" y="4038600"/>
            <a:ext cx="10733204" cy="4521200"/>
          </a:xfrm>
          <a:prstGeom prst="rect">
            <a:avLst/>
          </a:prstGeom>
        </p:spPr>
        <p:txBody>
          <a:bodyPr/>
          <a:lstStyle>
            <a:lvl1pPr>
              <a:defRPr sz="9500"/>
            </a:lvl1pPr>
          </a:lstStyle>
          <a:p>
            <a:pPr/>
            <a:r>
              <a:t>today you will all become full stack UX developers!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txBox="1"/>
          <p:nvPr>
            <p:ph type="title"/>
          </p:nvPr>
        </p:nvSpPr>
        <p:spPr>
          <a:prstGeom prst="rect">
            <a:avLst/>
          </a:prstGeom>
        </p:spPr>
        <p:txBody>
          <a:bodyPr/>
          <a:lstStyle>
            <a:lvl1pPr defTabSz="467359">
              <a:spcBef>
                <a:spcPts val="2200"/>
              </a:spcBef>
              <a:defRPr sz="4800"/>
            </a:lvl1pPr>
          </a:lstStyle>
          <a:p>
            <a:pPr/>
            <a:r>
              <a:t>Workshop goals</a:t>
            </a:r>
          </a:p>
        </p:txBody>
      </p:sp>
      <p:sp>
        <p:nvSpPr>
          <p:cNvPr id="199" name="Shape 199"/>
          <p:cNvSpPr txBox="1"/>
          <p:nvPr>
            <p:ph type="body" idx="1"/>
          </p:nvPr>
        </p:nvSpPr>
        <p:spPr>
          <a:prstGeom prst="rect">
            <a:avLst/>
          </a:prstGeom>
        </p:spPr>
        <p:txBody>
          <a:bodyPr/>
          <a:lstStyle/>
          <a:p>
            <a:pPr/>
            <a:r>
              <a:t>Be able to use design software to develop interactive prototypes</a:t>
            </a:r>
          </a:p>
          <a:p>
            <a:pPr/>
            <a:r>
              <a:t>Understand the different types of UX research and feel comfortable running a usability study</a:t>
            </a:r>
          </a:p>
          <a:p>
            <a:pPr/>
            <a:r>
              <a:t>Learn how to summarize findings and present to stakeholders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txBox="1"/>
          <p:nvPr>
            <p:ph type="title"/>
          </p:nvPr>
        </p:nvSpPr>
        <p:spPr>
          <a:prstGeom prst="rect">
            <a:avLst/>
          </a:prstGeom>
        </p:spPr>
        <p:txBody>
          <a:bodyPr/>
          <a:lstStyle>
            <a:lvl1pPr defTabSz="467359">
              <a:spcBef>
                <a:spcPts val="2200"/>
              </a:spcBef>
              <a:defRPr sz="4800"/>
            </a:lvl1pPr>
          </a:lstStyle>
          <a:p>
            <a:pPr/>
            <a:r>
              <a:t>agenda</a:t>
            </a:r>
          </a:p>
        </p:txBody>
      </p:sp>
      <p:sp>
        <p:nvSpPr>
          <p:cNvPr id="204" name="Shape 204"/>
          <p:cNvSpPr txBox="1"/>
          <p:nvPr>
            <p:ph type="body" idx="1"/>
          </p:nvPr>
        </p:nvSpPr>
        <p:spPr>
          <a:prstGeom prst="rect">
            <a:avLst/>
          </a:prstGeom>
        </p:spPr>
        <p:txBody>
          <a:bodyPr/>
          <a:lstStyle/>
          <a:p>
            <a:pPr/>
            <a:r>
              <a:t>Add a feature to an existing prototype as a class</a:t>
            </a:r>
          </a:p>
          <a:p>
            <a:pPr/>
            <a:r>
              <a:t>Split into groups and conduct a usability study</a:t>
            </a:r>
          </a:p>
          <a:p>
            <a:pPr/>
            <a:r>
              <a:t>Analyze study results and draft requirements for changes within groups</a:t>
            </a:r>
          </a:p>
          <a:p>
            <a:pPr/>
            <a:r>
              <a:t>Redesign feature within groups</a:t>
            </a:r>
          </a:p>
          <a:p>
            <a:pPr/>
            <a:r>
              <a:t>Conduct a second usability study</a:t>
            </a:r>
          </a:p>
          <a:p>
            <a:pPr/>
            <a:r>
              <a:t>Create and present a findings report (time allowing)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